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8" r:id="rId1"/>
    <p:sldMasterId id="2147483679" r:id="rId2"/>
    <p:sldMasterId id="2147483680" r:id="rId3"/>
  </p:sldMasterIdLst>
  <p:notesMasterIdLst>
    <p:notesMasterId r:id="rId28"/>
  </p:notesMasterIdLst>
  <p:sldIdLst>
    <p:sldId id="256" r:id="rId4"/>
    <p:sldId id="257" r:id="rId5"/>
    <p:sldId id="280" r:id="rId6"/>
    <p:sldId id="281" r:id="rId7"/>
    <p:sldId id="259" r:id="rId8"/>
    <p:sldId id="260" r:id="rId9"/>
    <p:sldId id="261" r:id="rId10"/>
    <p:sldId id="278" r:id="rId11"/>
    <p:sldId id="263" r:id="rId12"/>
    <p:sldId id="279"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2192000" cy="6858000"/>
  <p:notesSz cx="6858000" cy="9144000"/>
  <p:embeddedFontLst>
    <p:embeddedFont>
      <p:font typeface="Century Gothic" panose="020B0502020202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1"/>
  </p:normalViewPr>
  <p:slideViewPr>
    <p:cSldViewPr snapToGrid="0" snapToObjects="1">
      <p:cViewPr varScale="1">
        <p:scale>
          <a:sx n="119" d="100"/>
          <a:sy n="119" d="100"/>
        </p:scale>
        <p:origin x="3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4.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6" name="Google Shape;676;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5739afeb2e_3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5" name="Google Shape;685;g5739afeb2e_3_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3" name="Google Shape;733;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1" name="Google Shape;771;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8" name="Google Shape;80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6" name="Google Shape;846;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4" name="Google Shape;894;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6" name="Google Shape;916;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4" name="Google Shape;944;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5739afeb2e_3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1" name="Google Shape;951;g5739afeb2e_3_1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739afeb2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90" name="Google Shape;390;g5739afeb2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5739afeb2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g5739afeb2e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5739afeb2e_3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3" name="Google Shape;543;g5739afeb2e_3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8" name="Google Shape;628;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6" name="Google Shape;636;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8"/>
        <p:cNvGrpSpPr/>
        <p:nvPr/>
      </p:nvGrpSpPr>
      <p:grpSpPr>
        <a:xfrm>
          <a:off x="0" y="0"/>
          <a:ext cx="0" cy="0"/>
          <a:chOff x="0" y="0"/>
          <a:chExt cx="0" cy="0"/>
        </a:xfrm>
      </p:grpSpPr>
      <p:sp>
        <p:nvSpPr>
          <p:cNvPr id="39" name="Google Shape;39;p2"/>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lstStyle>
            <a:lvl1pPr lvl="0" algn="l">
              <a:spcBef>
                <a:spcPts val="0"/>
              </a:spcBef>
              <a:spcAft>
                <a:spcPts val="0"/>
              </a:spcAft>
              <a:buClr>
                <a:srgbClr val="262626"/>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a:endParaRPr/>
          </a:p>
        </p:txBody>
      </p:sp>
      <p:sp>
        <p:nvSpPr>
          <p:cNvPr id="41" name="Google Shape;41;p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04"/>
        <p:cNvGrpSpPr/>
        <p:nvPr/>
      </p:nvGrpSpPr>
      <p:grpSpPr>
        <a:xfrm>
          <a:off x="0" y="0"/>
          <a:ext cx="0" cy="0"/>
          <a:chOff x="0" y="0"/>
          <a:chExt cx="0" cy="0"/>
        </a:xfrm>
      </p:grpSpPr>
      <p:sp>
        <p:nvSpPr>
          <p:cNvPr id="105" name="Google Shape;105;p11"/>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262626"/>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1"/>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07" name="Google Shape;107;p1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1"/>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11"/>
        <p:cNvGrpSpPr/>
        <p:nvPr/>
      </p:nvGrpSpPr>
      <p:grpSpPr>
        <a:xfrm>
          <a:off x="0" y="0"/>
          <a:ext cx="0" cy="0"/>
          <a:chOff x="0" y="0"/>
          <a:chExt cx="0" cy="0"/>
        </a:xfrm>
      </p:grpSpPr>
      <p:sp>
        <p:nvSpPr>
          <p:cNvPr id="112" name="Google Shape;112;p12"/>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262626"/>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2"/>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lstStyle>
            <a:lvl1pPr marL="457200" lvl="0" indent="-228600" algn="l">
              <a:spcBef>
                <a:spcPts val="1000"/>
              </a:spcBef>
              <a:spcAft>
                <a:spcPts val="0"/>
              </a:spcAft>
              <a:buSzPts val="1600"/>
              <a:buFont typeface="Century Gothic"/>
              <a:buNone/>
              <a:defRPr sz="1600">
                <a:solidFill>
                  <a:srgbClr val="7F7F7F"/>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14" name="Google Shape;114;p12"/>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5" name="Google Shape;115;p1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2"/>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2"/>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p12"/>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
        <p:nvSpPr>
          <p:cNvPr id="120" name="Google Shape;120;p12"/>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21"/>
        <p:cNvGrpSpPr/>
        <p:nvPr/>
      </p:nvGrpSpPr>
      <p:grpSpPr>
        <a:xfrm>
          <a:off x="0" y="0"/>
          <a:ext cx="0" cy="0"/>
          <a:chOff x="0" y="0"/>
          <a:chExt cx="0" cy="0"/>
        </a:xfrm>
      </p:grpSpPr>
      <p:sp>
        <p:nvSpPr>
          <p:cNvPr id="122" name="Google Shape;122;p13"/>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lstStyle>
            <a:lvl1pPr lvl="0" algn="l">
              <a:spcBef>
                <a:spcPts val="0"/>
              </a:spcBef>
              <a:spcAft>
                <a:spcPts val="0"/>
              </a:spcAft>
              <a:buClr>
                <a:srgbClr val="262626"/>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3"/>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24" name="Google Shape;124;p1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3"/>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28"/>
        <p:cNvGrpSpPr/>
        <p:nvPr/>
      </p:nvGrpSpPr>
      <p:grpSpPr>
        <a:xfrm>
          <a:off x="0" y="0"/>
          <a:ext cx="0" cy="0"/>
          <a:chOff x="0" y="0"/>
          <a:chExt cx="0" cy="0"/>
        </a:xfrm>
      </p:grpSpPr>
      <p:sp>
        <p:nvSpPr>
          <p:cNvPr id="129" name="Google Shape;129;p14"/>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262626"/>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4"/>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1" name="Google Shape;131;p14"/>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2" name="Google Shape;132;p1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4"/>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36" name="Google Shape;136;p14"/>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
        <p:nvSpPr>
          <p:cNvPr id="137" name="Google Shape;137;p14"/>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38"/>
        <p:cNvGrpSpPr/>
        <p:nvPr/>
      </p:nvGrpSpPr>
      <p:grpSpPr>
        <a:xfrm>
          <a:off x="0" y="0"/>
          <a:ext cx="0" cy="0"/>
          <a:chOff x="0" y="0"/>
          <a:chExt cx="0" cy="0"/>
        </a:xfrm>
      </p:grpSpPr>
      <p:sp>
        <p:nvSpPr>
          <p:cNvPr id="139" name="Google Shape;139;p15"/>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262626"/>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5"/>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1" name="Google Shape;141;p15"/>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2" name="Google Shape;142;p1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1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15"/>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6"/>
        <p:cNvGrpSpPr/>
        <p:nvPr/>
      </p:nvGrpSpPr>
      <p:grpSpPr>
        <a:xfrm>
          <a:off x="0" y="0"/>
          <a:ext cx="0" cy="0"/>
          <a:chOff x="0" y="0"/>
          <a:chExt cx="0" cy="0"/>
        </a:xfrm>
      </p:grpSpPr>
      <p:sp>
        <p:nvSpPr>
          <p:cNvPr id="147" name="Google Shape;147;p16"/>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16"/>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9" name="Google Shape;149;p1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1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17"/>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17"/>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56" name="Google Shape;156;p1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1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17"/>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01"/>
        <p:cNvGrpSpPr/>
        <p:nvPr/>
      </p:nvGrpSpPr>
      <p:grpSpPr>
        <a:xfrm>
          <a:off x="0" y="0"/>
          <a:ext cx="0" cy="0"/>
          <a:chOff x="0" y="0"/>
          <a:chExt cx="0" cy="0"/>
        </a:xfrm>
      </p:grpSpPr>
      <p:sp>
        <p:nvSpPr>
          <p:cNvPr id="202" name="Google Shape;202;p20"/>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20"/>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204" name="Google Shape;204;p20"/>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05" name="Google Shape;205;p20"/>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206" name="Google Shape;206;p20"/>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07" name="Google Shape;207;p2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2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20"/>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1"/>
        <p:cNvGrpSpPr/>
        <p:nvPr/>
      </p:nvGrpSpPr>
      <p:grpSpPr>
        <a:xfrm>
          <a:off x="0" y="0"/>
          <a:ext cx="0" cy="0"/>
          <a:chOff x="0" y="0"/>
          <a:chExt cx="0" cy="0"/>
        </a:xfrm>
      </p:grpSpPr>
      <p:sp>
        <p:nvSpPr>
          <p:cNvPr id="212" name="Google Shape;212;p21"/>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21"/>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14" name="Google Shape;214;p2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2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21"/>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5F5A4C3-8923-6843-B299-DE7B43471B28}" type="datetimeFigureOut">
              <a:rPr lang="en-US" smtClean="0"/>
              <a:t>5/7/19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5694D5-2FAF-6B40-9FB2-EE35B3EF772D}" type="slidenum">
              <a:rPr lang="en-US" smtClean="0"/>
              <a:t>‹#›</a:t>
            </a:fld>
            <a:endParaRPr lang="en-US"/>
          </a:p>
        </p:txBody>
      </p:sp>
    </p:spTree>
    <p:extLst>
      <p:ext uri="{BB962C8B-B14F-4D97-AF65-F5344CB8AC3E}">
        <p14:creationId xmlns:p14="http://schemas.microsoft.com/office/powerpoint/2010/main" val="3195506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5"/>
        <p:cNvGrpSpPr/>
        <p:nvPr/>
      </p:nvGrpSpPr>
      <p:grpSpPr>
        <a:xfrm>
          <a:off x="0" y="0"/>
          <a:ext cx="0" cy="0"/>
          <a:chOff x="0" y="0"/>
          <a:chExt cx="0" cy="0"/>
        </a:xfrm>
      </p:grpSpPr>
      <p:sp>
        <p:nvSpPr>
          <p:cNvPr id="46" name="Google Shape;46;p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48" name="Google Shape;48;p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Google Shape;225;p23"/>
          <p:cNvSpPr txBox="1">
            <a:spLocks noGrp="1"/>
          </p:cNvSpPr>
          <p:nvPr>
            <p:ph type="ctrTitle"/>
          </p:nvPr>
        </p:nvSpPr>
        <p:spPr>
          <a:xfrm>
            <a:off x="3149600" y="2590800"/>
            <a:ext cx="8127900" cy="10095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lt1"/>
              </a:buClr>
              <a:buSzPts val="3600"/>
              <a:buFont typeface="Calibri"/>
              <a:buNone/>
              <a:defRPr sz="3600" b="0" i="0" u="none" strike="noStrike" cap="none">
                <a:solidFill>
                  <a:schemeClr val="lt1"/>
                </a:solidFill>
                <a:latin typeface="Calibri"/>
                <a:ea typeface="Calibri"/>
                <a:cs typeface="Calibri"/>
                <a:sym typeface="Calibri"/>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26" name="Google Shape;226;p23"/>
          <p:cNvSpPr txBox="1">
            <a:spLocks noGrp="1"/>
          </p:cNvSpPr>
          <p:nvPr>
            <p:ph type="subTitle" idx="1"/>
          </p:nvPr>
        </p:nvSpPr>
        <p:spPr>
          <a:xfrm>
            <a:off x="2946400" y="3810000"/>
            <a:ext cx="8534400" cy="1752600"/>
          </a:xfrm>
          <a:prstGeom prst="rect">
            <a:avLst/>
          </a:prstGeom>
          <a:noFill/>
          <a:ln>
            <a:noFill/>
          </a:ln>
        </p:spPr>
        <p:txBody>
          <a:bodyPr spcFirstLastPara="1" wrap="square" lIns="91425" tIns="91425" rIns="91425" bIns="91425" anchor="t" anchorCtr="0"/>
          <a:lstStyle>
            <a:lvl1pPr marR="0" lvl="0" algn="ctr"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ctr"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ctr"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27" name="Google Shape;227;p23"/>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8" name="Google Shape;228;p23"/>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9" name="Google Shape;229;p23"/>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0"/>
        <p:cNvGrpSpPr/>
        <p:nvPr/>
      </p:nvGrpSpPr>
      <p:grpSpPr>
        <a:xfrm>
          <a:off x="0" y="0"/>
          <a:ext cx="0" cy="0"/>
          <a:chOff x="0" y="0"/>
          <a:chExt cx="0" cy="0"/>
        </a:xfrm>
      </p:grpSpPr>
      <p:sp>
        <p:nvSpPr>
          <p:cNvPr id="231" name="Google Shape;231;p24"/>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32" name="Google Shape;232;p24"/>
          <p:cNvSpPr txBox="1">
            <a:spLocks noGrp="1"/>
          </p:cNvSpPr>
          <p:nvPr>
            <p:ph type="body" idx="1"/>
          </p:nvPr>
        </p:nvSpPr>
        <p:spPr>
          <a:xfrm>
            <a:off x="609600" y="1600200"/>
            <a:ext cx="10972800" cy="45261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3" name="Google Shape;233;p24"/>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4" name="Google Shape;234;p24"/>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5" name="Google Shape;235;p24"/>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6"/>
        <p:cNvGrpSpPr/>
        <p:nvPr/>
      </p:nvGrpSpPr>
      <p:grpSpPr>
        <a:xfrm>
          <a:off x="0" y="0"/>
          <a:ext cx="0" cy="0"/>
          <a:chOff x="0" y="0"/>
          <a:chExt cx="0" cy="0"/>
        </a:xfrm>
      </p:grpSpPr>
      <p:sp>
        <p:nvSpPr>
          <p:cNvPr id="237" name="Google Shape;237;p25"/>
          <p:cNvSpPr txBox="1">
            <a:spLocks noGrp="1"/>
          </p:cNvSpPr>
          <p:nvPr>
            <p:ph type="title"/>
          </p:nvPr>
        </p:nvSpPr>
        <p:spPr>
          <a:xfrm>
            <a:off x="963084" y="4406900"/>
            <a:ext cx="10363200" cy="136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38" name="Google Shape;238;p25"/>
          <p:cNvSpPr txBox="1">
            <a:spLocks noGrp="1"/>
          </p:cNvSpPr>
          <p:nvPr>
            <p:ph type="body" idx="1"/>
          </p:nvPr>
        </p:nvSpPr>
        <p:spPr>
          <a:xfrm>
            <a:off x="963084" y="2906713"/>
            <a:ext cx="10363200" cy="15003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239" name="Google Shape;239;p25"/>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0" name="Google Shape;240;p25"/>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1" name="Google Shape;241;p25"/>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42"/>
        <p:cNvGrpSpPr/>
        <p:nvPr/>
      </p:nvGrpSpPr>
      <p:grpSpPr>
        <a:xfrm>
          <a:off x="0" y="0"/>
          <a:ext cx="0" cy="0"/>
          <a:chOff x="0" y="0"/>
          <a:chExt cx="0" cy="0"/>
        </a:xfrm>
      </p:grpSpPr>
      <p:sp>
        <p:nvSpPr>
          <p:cNvPr id="243" name="Google Shape;243;p26"/>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44" name="Google Shape;244;p26"/>
          <p:cNvSpPr txBox="1">
            <a:spLocks noGrp="1"/>
          </p:cNvSpPr>
          <p:nvPr>
            <p:ph type="body" idx="1"/>
          </p:nvPr>
        </p:nvSpPr>
        <p:spPr>
          <a:xfrm>
            <a:off x="609600" y="1600200"/>
            <a:ext cx="5384700" cy="45261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5" name="Google Shape;245;p26"/>
          <p:cNvSpPr txBox="1">
            <a:spLocks noGrp="1"/>
          </p:cNvSpPr>
          <p:nvPr>
            <p:ph type="body" idx="2"/>
          </p:nvPr>
        </p:nvSpPr>
        <p:spPr>
          <a:xfrm>
            <a:off x="6197600" y="1600200"/>
            <a:ext cx="5384700" cy="45261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6" name="Google Shape;246;p26"/>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7" name="Google Shape;247;p26"/>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8" name="Google Shape;248;p26"/>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9"/>
        <p:cNvGrpSpPr/>
        <p:nvPr/>
      </p:nvGrpSpPr>
      <p:grpSpPr>
        <a:xfrm>
          <a:off x="0" y="0"/>
          <a:ext cx="0" cy="0"/>
          <a:chOff x="0" y="0"/>
          <a:chExt cx="0" cy="0"/>
        </a:xfrm>
      </p:grpSpPr>
      <p:sp>
        <p:nvSpPr>
          <p:cNvPr id="250" name="Google Shape;250;p27"/>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51" name="Google Shape;251;p27"/>
          <p:cNvSpPr txBox="1">
            <a:spLocks noGrp="1"/>
          </p:cNvSpPr>
          <p:nvPr>
            <p:ph type="body" idx="1"/>
          </p:nvPr>
        </p:nvSpPr>
        <p:spPr>
          <a:xfrm>
            <a:off x="609600" y="1535113"/>
            <a:ext cx="5386800" cy="6399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52" name="Google Shape;252;p27"/>
          <p:cNvSpPr txBox="1">
            <a:spLocks noGrp="1"/>
          </p:cNvSpPr>
          <p:nvPr>
            <p:ph type="body" idx="2"/>
          </p:nvPr>
        </p:nvSpPr>
        <p:spPr>
          <a:xfrm>
            <a:off x="609600" y="2174875"/>
            <a:ext cx="5386800" cy="3951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253" name="Google Shape;253;p27"/>
          <p:cNvSpPr txBox="1">
            <a:spLocks noGrp="1"/>
          </p:cNvSpPr>
          <p:nvPr>
            <p:ph type="body" idx="3"/>
          </p:nvPr>
        </p:nvSpPr>
        <p:spPr>
          <a:xfrm>
            <a:off x="6193367" y="1535113"/>
            <a:ext cx="5389200" cy="6399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54" name="Google Shape;254;p27"/>
          <p:cNvSpPr txBox="1">
            <a:spLocks noGrp="1"/>
          </p:cNvSpPr>
          <p:nvPr>
            <p:ph type="body" idx="4"/>
          </p:nvPr>
        </p:nvSpPr>
        <p:spPr>
          <a:xfrm>
            <a:off x="6193367" y="2174875"/>
            <a:ext cx="5389200" cy="3951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255" name="Google Shape;255;p27"/>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6" name="Google Shape;256;p27"/>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7" name="Google Shape;257;p27"/>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8"/>
        <p:cNvGrpSpPr/>
        <p:nvPr/>
      </p:nvGrpSpPr>
      <p:grpSpPr>
        <a:xfrm>
          <a:off x="0" y="0"/>
          <a:ext cx="0" cy="0"/>
          <a:chOff x="0" y="0"/>
          <a:chExt cx="0" cy="0"/>
        </a:xfrm>
      </p:grpSpPr>
      <p:sp>
        <p:nvSpPr>
          <p:cNvPr id="259" name="Google Shape;259;p28"/>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60" name="Google Shape;260;p28"/>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1" name="Google Shape;261;p28"/>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2" name="Google Shape;262;p28"/>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3"/>
        <p:cNvGrpSpPr/>
        <p:nvPr/>
      </p:nvGrpSpPr>
      <p:grpSpPr>
        <a:xfrm>
          <a:off x="0" y="0"/>
          <a:ext cx="0" cy="0"/>
          <a:chOff x="0" y="0"/>
          <a:chExt cx="0" cy="0"/>
        </a:xfrm>
      </p:grpSpPr>
      <p:sp>
        <p:nvSpPr>
          <p:cNvPr id="264" name="Google Shape;264;p29"/>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5" name="Google Shape;265;p29"/>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6" name="Google Shape;266;p29"/>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7"/>
        <p:cNvGrpSpPr/>
        <p:nvPr/>
      </p:nvGrpSpPr>
      <p:grpSpPr>
        <a:xfrm>
          <a:off x="0" y="0"/>
          <a:ext cx="0" cy="0"/>
          <a:chOff x="0" y="0"/>
          <a:chExt cx="0" cy="0"/>
        </a:xfrm>
      </p:grpSpPr>
      <p:sp>
        <p:nvSpPr>
          <p:cNvPr id="268" name="Google Shape;268;p30"/>
          <p:cNvSpPr txBox="1">
            <a:spLocks noGrp="1"/>
          </p:cNvSpPr>
          <p:nvPr>
            <p:ph type="title"/>
          </p:nvPr>
        </p:nvSpPr>
        <p:spPr>
          <a:xfrm>
            <a:off x="609600" y="273050"/>
            <a:ext cx="4011300" cy="11619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69" name="Google Shape;269;p30"/>
          <p:cNvSpPr txBox="1">
            <a:spLocks noGrp="1"/>
          </p:cNvSpPr>
          <p:nvPr>
            <p:ph type="body" idx="1"/>
          </p:nvPr>
        </p:nvSpPr>
        <p:spPr>
          <a:xfrm>
            <a:off x="4766733" y="273050"/>
            <a:ext cx="6815700" cy="58530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0" name="Google Shape;270;p30"/>
          <p:cNvSpPr txBox="1">
            <a:spLocks noGrp="1"/>
          </p:cNvSpPr>
          <p:nvPr>
            <p:ph type="body" idx="2"/>
          </p:nvPr>
        </p:nvSpPr>
        <p:spPr>
          <a:xfrm>
            <a:off x="609600" y="1435100"/>
            <a:ext cx="4011300" cy="46911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271" name="Google Shape;271;p30"/>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2" name="Google Shape;272;p30"/>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3" name="Google Shape;273;p30"/>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74"/>
        <p:cNvGrpSpPr/>
        <p:nvPr/>
      </p:nvGrpSpPr>
      <p:grpSpPr>
        <a:xfrm>
          <a:off x="0" y="0"/>
          <a:ext cx="0" cy="0"/>
          <a:chOff x="0" y="0"/>
          <a:chExt cx="0" cy="0"/>
        </a:xfrm>
      </p:grpSpPr>
      <p:sp>
        <p:nvSpPr>
          <p:cNvPr id="275" name="Google Shape;275;p31"/>
          <p:cNvSpPr txBox="1">
            <a:spLocks noGrp="1"/>
          </p:cNvSpPr>
          <p:nvPr>
            <p:ph type="title"/>
          </p:nvPr>
        </p:nvSpPr>
        <p:spPr>
          <a:xfrm>
            <a:off x="2389717" y="4800600"/>
            <a:ext cx="7315200" cy="566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76" name="Google Shape;276;p31"/>
          <p:cNvSpPr>
            <a:spLocks noGrp="1"/>
          </p:cNvSpPr>
          <p:nvPr>
            <p:ph type="pic" idx="2"/>
          </p:nvPr>
        </p:nvSpPr>
        <p:spPr>
          <a:xfrm>
            <a:off x="2389717" y="612775"/>
            <a:ext cx="7315200" cy="41148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77" name="Google Shape;277;p31"/>
          <p:cNvSpPr txBox="1">
            <a:spLocks noGrp="1"/>
          </p:cNvSpPr>
          <p:nvPr>
            <p:ph type="body" idx="1"/>
          </p:nvPr>
        </p:nvSpPr>
        <p:spPr>
          <a:xfrm>
            <a:off x="2389717" y="5367338"/>
            <a:ext cx="7315200" cy="8049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278" name="Google Shape;278;p31"/>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9" name="Google Shape;279;p31"/>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0" name="Google Shape;280;p31"/>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81"/>
        <p:cNvGrpSpPr/>
        <p:nvPr/>
      </p:nvGrpSpPr>
      <p:grpSpPr>
        <a:xfrm>
          <a:off x="0" y="0"/>
          <a:ext cx="0" cy="0"/>
          <a:chOff x="0" y="0"/>
          <a:chExt cx="0" cy="0"/>
        </a:xfrm>
      </p:grpSpPr>
      <p:sp>
        <p:nvSpPr>
          <p:cNvPr id="282" name="Google Shape;282;p32"/>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83" name="Google Shape;283;p32"/>
          <p:cNvSpPr txBox="1">
            <a:spLocks noGrp="1"/>
          </p:cNvSpPr>
          <p:nvPr>
            <p:ph type="body" idx="1"/>
          </p:nvPr>
        </p:nvSpPr>
        <p:spPr>
          <a:xfrm rot="5400000">
            <a:off x="3832949" y="-1623150"/>
            <a:ext cx="4526100" cy="109728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84" name="Google Shape;284;p32"/>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5" name="Google Shape;285;p32"/>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6" name="Google Shape;286;p32"/>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2"/>
        <p:cNvGrpSpPr/>
        <p:nvPr/>
      </p:nvGrpSpPr>
      <p:grpSpPr>
        <a:xfrm>
          <a:off x="0" y="0"/>
          <a:ext cx="0" cy="0"/>
          <a:chOff x="0" y="0"/>
          <a:chExt cx="0" cy="0"/>
        </a:xfrm>
      </p:grpSpPr>
      <p:sp>
        <p:nvSpPr>
          <p:cNvPr id="53" name="Google Shape;53;p4"/>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55" name="Google Shape;55;p4"/>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56" name="Google Shape;56;p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87"/>
        <p:cNvGrpSpPr/>
        <p:nvPr/>
      </p:nvGrpSpPr>
      <p:grpSpPr>
        <a:xfrm>
          <a:off x="0" y="0"/>
          <a:ext cx="0" cy="0"/>
          <a:chOff x="0" y="0"/>
          <a:chExt cx="0" cy="0"/>
        </a:xfrm>
      </p:grpSpPr>
      <p:sp>
        <p:nvSpPr>
          <p:cNvPr id="288" name="Google Shape;288;p33"/>
          <p:cNvSpPr txBox="1">
            <a:spLocks noGrp="1"/>
          </p:cNvSpPr>
          <p:nvPr>
            <p:ph type="title"/>
          </p:nvPr>
        </p:nvSpPr>
        <p:spPr>
          <a:xfrm rot="5400000">
            <a:off x="7285049" y="1828788"/>
            <a:ext cx="5851500" cy="27432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89" name="Google Shape;289;p33"/>
          <p:cNvSpPr txBox="1">
            <a:spLocks noGrp="1"/>
          </p:cNvSpPr>
          <p:nvPr>
            <p:ph type="body" idx="1"/>
          </p:nvPr>
        </p:nvSpPr>
        <p:spPr>
          <a:xfrm rot="5400000">
            <a:off x="1697001" y="-812861"/>
            <a:ext cx="5851500" cy="8026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90" name="Google Shape;290;p33"/>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1" name="Google Shape;291;p33"/>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2" name="Google Shape;292;p33"/>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5"/>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lstStyle>
            <a:lvl1pPr lvl="0" algn="l">
              <a:spcBef>
                <a:spcPts val="0"/>
              </a:spcBef>
              <a:spcAft>
                <a:spcPts val="0"/>
              </a:spcAft>
              <a:buClr>
                <a:srgbClr val="262626"/>
              </a:buClr>
              <a:buSzPts val="2000"/>
              <a:buFont typeface="Century Gothic"/>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5"/>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3" name="Google Shape;63;p5"/>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64" name="Google Shape;64;p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6"/>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lstStyle>
            <a:lvl1pPr lvl="0" algn="l">
              <a:spcBef>
                <a:spcPts val="0"/>
              </a:spcBef>
              <a:spcAft>
                <a:spcPts val="0"/>
              </a:spcAft>
              <a:buClr>
                <a:srgbClr val="262626"/>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2000"/>
              <a:buNone/>
              <a:defRPr sz="20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71" name="Google Shape;71;p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6"/>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5"/>
        <p:cNvGrpSpPr/>
        <p:nvPr/>
      </p:nvGrpSpPr>
      <p:grpSpPr>
        <a:xfrm>
          <a:off x="0" y="0"/>
          <a:ext cx="0" cy="0"/>
          <a:chOff x="0" y="0"/>
          <a:chExt cx="0" cy="0"/>
        </a:xfrm>
      </p:grpSpPr>
      <p:sp>
        <p:nvSpPr>
          <p:cNvPr id="76" name="Google Shape;76;p7"/>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7"/>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8" name="Google Shape;78;p7"/>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9" name="Google Shape;79;p7"/>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80" name="Google Shape;80;p7"/>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81" name="Google Shape;81;p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7"/>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8"/>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8"/>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
        <p:nvSpPr>
          <p:cNvPr id="92" name="Google Shape;92;p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6"/>
        <p:cNvGrpSpPr/>
        <p:nvPr/>
      </p:nvGrpSpPr>
      <p:grpSpPr>
        <a:xfrm>
          <a:off x="0" y="0"/>
          <a:ext cx="0" cy="0"/>
          <a:chOff x="0" y="0"/>
          <a:chExt cx="0" cy="0"/>
        </a:xfrm>
      </p:grpSpPr>
      <p:sp>
        <p:nvSpPr>
          <p:cNvPr id="97" name="Google Shape;97;p10"/>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lstStyle>
            <a:lvl1pPr lvl="0" algn="l">
              <a:spcBef>
                <a:spcPts val="0"/>
              </a:spcBef>
              <a:spcAft>
                <a:spcPts val="0"/>
              </a:spcAft>
              <a:buClr>
                <a:srgbClr val="262626"/>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0"/>
          <p:cNvSpPr>
            <a:spLocks noGrp="1"/>
          </p:cNvSpPr>
          <p:nvPr>
            <p:ph type="pic" idx="2"/>
          </p:nvPr>
        </p:nvSpPr>
        <p:spPr>
          <a:xfrm>
            <a:off x="2589212" y="634965"/>
            <a:ext cx="8915400" cy="3854970"/>
          </a:xfrm>
          <a:prstGeom prst="rect">
            <a:avLst/>
          </a:prstGeom>
          <a:noFill/>
          <a:ln>
            <a:noFill/>
          </a:ln>
        </p:spPr>
        <p:txBody>
          <a:bodyPr spcFirstLastPara="1" wrap="square" lIns="91425" tIns="45700" rIns="91425" bIns="45700" anchor="t" anchorCtr="0"/>
          <a:lstStyle>
            <a:lvl1pPr marR="0" lvl="0" algn="ctr"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99" name="Google Shape;99;p10"/>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200"/>
              <a:buNone/>
              <a:defRPr sz="12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00" name="Google Shape;100;p1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0"/>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0"/>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5"/>
        <p:cNvGrpSpPr/>
        <p:nvPr/>
      </p:nvGrpSpPr>
      <p:grpSpPr>
        <a:xfrm>
          <a:off x="0" y="0"/>
          <a:ext cx="0" cy="0"/>
          <a:chOff x="0" y="0"/>
          <a:chExt cx="0" cy="0"/>
        </a:xfrm>
      </p:grpSpPr>
      <p:grpSp>
        <p:nvGrpSpPr>
          <p:cNvPr id="6" name="Google Shape;6;p1"/>
          <p:cNvGrpSpPr/>
          <p:nvPr/>
        </p:nvGrpSpPr>
        <p:grpSpPr>
          <a:xfrm>
            <a:off x="1" y="228600"/>
            <a:ext cx="2851516" cy="6638628"/>
            <a:chOff x="2487613" y="285750"/>
            <a:chExt cx="2428875" cy="5654676"/>
          </a:xfrm>
        </p:grpSpPr>
        <p:sp>
          <p:nvSpPr>
            <p:cNvPr id="7" name="Google Shape;7;p1"/>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1"/>
          <p:cNvGrpSpPr/>
          <p:nvPr/>
        </p:nvGrpSpPr>
        <p:grpSpPr>
          <a:xfrm>
            <a:off x="27222" y="-786"/>
            <a:ext cx="2356674" cy="6854039"/>
            <a:chOff x="6627813" y="194833"/>
            <a:chExt cx="1952625" cy="5678918"/>
          </a:xfrm>
        </p:grpSpPr>
        <p:sp>
          <p:nvSpPr>
            <p:cNvPr id="20" name="Google Shape;20;p1"/>
            <p:cNvSpPr/>
            <p:nvPr/>
          </p:nvSpPr>
          <p:spPr>
            <a:xfrm>
              <a:off x="6627813" y="194833"/>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1"/>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rgbClr val="262626"/>
              </a:buClr>
              <a:buSzPts val="36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4" name="Google Shape;34;p1"/>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35" name="Google Shape;35;p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6" name="Google Shape;36;p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7" name="Google Shape;37;p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A19D8F"/>
            </a:gs>
            <a:gs pos="100000">
              <a:srgbClr val="746B4D"/>
            </a:gs>
          </a:gsLst>
          <a:path path="circle">
            <a:fillToRect r="100000" b="100000"/>
          </a:path>
          <a:tileRect l="-100000" t="-100000"/>
        </a:gradFill>
        <a:effectLst/>
      </p:bgPr>
    </p:bg>
    <p:spTree>
      <p:nvGrpSpPr>
        <p:cNvPr id="1" name="Shape 160"/>
        <p:cNvGrpSpPr/>
        <p:nvPr/>
      </p:nvGrpSpPr>
      <p:grpSpPr>
        <a:xfrm>
          <a:off x="0" y="0"/>
          <a:ext cx="0" cy="0"/>
          <a:chOff x="0" y="0"/>
          <a:chExt cx="0" cy="0"/>
        </a:xfrm>
      </p:grpSpPr>
      <p:grpSp>
        <p:nvGrpSpPr>
          <p:cNvPr id="161" name="Google Shape;161;p18"/>
          <p:cNvGrpSpPr/>
          <p:nvPr/>
        </p:nvGrpSpPr>
        <p:grpSpPr>
          <a:xfrm>
            <a:off x="1" y="228600"/>
            <a:ext cx="2851516" cy="6638628"/>
            <a:chOff x="2487613" y="285750"/>
            <a:chExt cx="2428875" cy="5654676"/>
          </a:xfrm>
        </p:grpSpPr>
        <p:sp>
          <p:nvSpPr>
            <p:cNvPr id="162" name="Google Shape;162;p18"/>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8"/>
          <p:cNvGrpSpPr/>
          <p:nvPr/>
        </p:nvGrpSpPr>
        <p:grpSpPr>
          <a:xfrm>
            <a:off x="27222" y="-786"/>
            <a:ext cx="2356674" cy="6854039"/>
            <a:chOff x="6627813" y="194833"/>
            <a:chExt cx="1952625" cy="5678918"/>
          </a:xfrm>
        </p:grpSpPr>
        <p:sp>
          <p:nvSpPr>
            <p:cNvPr id="175" name="Google Shape;175;p18"/>
            <p:cNvSpPr/>
            <p:nvPr/>
          </p:nvSpPr>
          <p:spPr>
            <a:xfrm>
              <a:off x="6627813" y="194833"/>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8"/>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8"/>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8"/>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8"/>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8"/>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8"/>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8"/>
          <p:cNvSpPr/>
          <p:nvPr/>
        </p:nvSpPr>
        <p:spPr>
          <a:xfrm>
            <a:off x="0" y="0"/>
            <a:ext cx="18288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rgbClr val="FEFEFE"/>
              </a:buClr>
              <a:buSzPts val="3600"/>
              <a:buFont typeface="Century Gothic"/>
              <a:buNone/>
              <a:defRPr sz="3600" b="0" i="0" u="none" strike="noStrike" cap="none">
                <a:solidFill>
                  <a:srgbClr val="FEFEFE"/>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89" name="Google Shape;189;p18"/>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FEFEFE"/>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FEFEFE"/>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FEFEFE"/>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9pPr>
          </a:lstStyle>
          <a:p>
            <a:endParaRPr/>
          </a:p>
        </p:txBody>
      </p:sp>
      <p:sp>
        <p:nvSpPr>
          <p:cNvPr id="190" name="Google Shape;190;p1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1" name="Google Shape;191;p1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2" name="Google Shape;192;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u="none">
                <a:solidFill>
                  <a:srgbClr val="FEFFFF"/>
                </a:solidFill>
                <a:latin typeface="Century Gothic"/>
                <a:ea typeface="Century Gothic"/>
                <a:cs typeface="Century Gothic"/>
                <a:sym typeface="Century Gothic"/>
              </a:defRPr>
            </a:lvl1pPr>
            <a:lvl2pPr marL="0" marR="0" lvl="1" indent="0" algn="r" rtl="0">
              <a:spcBef>
                <a:spcPts val="0"/>
              </a:spcBef>
              <a:buNone/>
              <a:defRPr sz="2000" b="0" u="none">
                <a:solidFill>
                  <a:srgbClr val="FEFFFF"/>
                </a:solidFill>
                <a:latin typeface="Century Gothic"/>
                <a:ea typeface="Century Gothic"/>
                <a:cs typeface="Century Gothic"/>
                <a:sym typeface="Century Gothic"/>
              </a:defRPr>
            </a:lvl2pPr>
            <a:lvl3pPr marL="0" marR="0" lvl="2" indent="0" algn="r" rtl="0">
              <a:spcBef>
                <a:spcPts val="0"/>
              </a:spcBef>
              <a:buNone/>
              <a:defRPr sz="2000" b="0" u="none">
                <a:solidFill>
                  <a:srgbClr val="FEFFFF"/>
                </a:solidFill>
                <a:latin typeface="Century Gothic"/>
                <a:ea typeface="Century Gothic"/>
                <a:cs typeface="Century Gothic"/>
                <a:sym typeface="Century Gothic"/>
              </a:defRPr>
            </a:lvl3pPr>
            <a:lvl4pPr marL="0" marR="0" lvl="3" indent="0" algn="r" rtl="0">
              <a:spcBef>
                <a:spcPts val="0"/>
              </a:spcBef>
              <a:buNone/>
              <a:defRPr sz="2000" b="0" u="none">
                <a:solidFill>
                  <a:srgbClr val="FEFFFF"/>
                </a:solidFill>
                <a:latin typeface="Century Gothic"/>
                <a:ea typeface="Century Gothic"/>
                <a:cs typeface="Century Gothic"/>
                <a:sym typeface="Century Gothic"/>
              </a:defRPr>
            </a:lvl4pPr>
            <a:lvl5pPr marL="0" marR="0" lvl="4" indent="0" algn="r" rtl="0">
              <a:spcBef>
                <a:spcPts val="0"/>
              </a:spcBef>
              <a:buNone/>
              <a:defRPr sz="2000" b="0" u="none">
                <a:solidFill>
                  <a:srgbClr val="FEFFFF"/>
                </a:solidFill>
                <a:latin typeface="Century Gothic"/>
                <a:ea typeface="Century Gothic"/>
                <a:cs typeface="Century Gothic"/>
                <a:sym typeface="Century Gothic"/>
              </a:defRPr>
            </a:lvl5pPr>
            <a:lvl6pPr marL="0" marR="0" lvl="5" indent="0" algn="r" rtl="0">
              <a:spcBef>
                <a:spcPts val="0"/>
              </a:spcBef>
              <a:buNone/>
              <a:defRPr sz="2000" b="0" u="none">
                <a:solidFill>
                  <a:srgbClr val="FEFFFF"/>
                </a:solidFill>
                <a:latin typeface="Century Gothic"/>
                <a:ea typeface="Century Gothic"/>
                <a:cs typeface="Century Gothic"/>
                <a:sym typeface="Century Gothic"/>
              </a:defRPr>
            </a:lvl6pPr>
            <a:lvl7pPr marL="0" marR="0" lvl="6" indent="0" algn="r" rtl="0">
              <a:spcBef>
                <a:spcPts val="0"/>
              </a:spcBef>
              <a:buNone/>
              <a:defRPr sz="2000" b="0" u="none">
                <a:solidFill>
                  <a:srgbClr val="FEFFFF"/>
                </a:solidFill>
                <a:latin typeface="Century Gothic"/>
                <a:ea typeface="Century Gothic"/>
                <a:cs typeface="Century Gothic"/>
                <a:sym typeface="Century Gothic"/>
              </a:defRPr>
            </a:lvl7pPr>
            <a:lvl8pPr marL="0" marR="0" lvl="7" indent="0" algn="r" rtl="0">
              <a:spcBef>
                <a:spcPts val="0"/>
              </a:spcBef>
              <a:buNone/>
              <a:defRPr sz="2000" b="0" u="none">
                <a:solidFill>
                  <a:srgbClr val="FEFFFF"/>
                </a:solidFill>
                <a:latin typeface="Century Gothic"/>
                <a:ea typeface="Century Gothic"/>
                <a:cs typeface="Century Gothic"/>
                <a:sym typeface="Century Gothic"/>
              </a:defRPr>
            </a:lvl8pPr>
            <a:lvl9pPr marL="0" marR="0" lvl="8" indent="0" algn="r" rtl="0">
              <a:spcBef>
                <a:spcPts val="0"/>
              </a:spcBef>
              <a:buNone/>
              <a:defRPr sz="2000" b="0" u="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8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01518"/>
        </a:solidFill>
        <a:effectLst/>
      </p:bgPr>
    </p:bg>
    <p:spTree>
      <p:nvGrpSpPr>
        <p:cNvPr id="1" name="Shape 218"/>
        <p:cNvGrpSpPr/>
        <p:nvPr/>
      </p:nvGrpSpPr>
      <p:grpSpPr>
        <a:xfrm>
          <a:off x="0" y="0"/>
          <a:ext cx="0" cy="0"/>
          <a:chOff x="0" y="0"/>
          <a:chExt cx="0" cy="0"/>
        </a:xfrm>
      </p:grpSpPr>
      <p:sp>
        <p:nvSpPr>
          <p:cNvPr id="219" name="Google Shape;219;p22"/>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0" name="Google Shape;220;p22"/>
          <p:cNvSpPr txBox="1">
            <a:spLocks noGrp="1"/>
          </p:cNvSpPr>
          <p:nvPr>
            <p:ph type="body" idx="1"/>
          </p:nvPr>
        </p:nvSpPr>
        <p:spPr>
          <a:xfrm>
            <a:off x="609600" y="1600200"/>
            <a:ext cx="10972800" cy="45261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1" name="Google Shape;221;p22"/>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2" name="Google Shape;222;p22"/>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3" name="Google Shape;223;p22"/>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296"/>
        <p:cNvGrpSpPr/>
        <p:nvPr/>
      </p:nvGrpSpPr>
      <p:grpSpPr>
        <a:xfrm>
          <a:off x="0" y="0"/>
          <a:ext cx="0" cy="0"/>
          <a:chOff x="0" y="0"/>
          <a:chExt cx="0" cy="0"/>
        </a:xfrm>
      </p:grpSpPr>
      <p:grpSp>
        <p:nvGrpSpPr>
          <p:cNvPr id="297" name="Google Shape;297;p34"/>
          <p:cNvGrpSpPr/>
          <p:nvPr/>
        </p:nvGrpSpPr>
        <p:grpSpPr>
          <a:xfrm>
            <a:off x="9" y="228600"/>
            <a:ext cx="2851523" cy="6638625"/>
            <a:chOff x="2487613" y="285750"/>
            <a:chExt cx="2428875" cy="5654676"/>
          </a:xfrm>
        </p:grpSpPr>
        <p:sp>
          <p:nvSpPr>
            <p:cNvPr id="298" name="Google Shape;298;p34"/>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4"/>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4"/>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4"/>
          <p:cNvGrpSpPr/>
          <p:nvPr/>
        </p:nvGrpSpPr>
        <p:grpSpPr>
          <a:xfrm>
            <a:off x="27225" y="-786"/>
            <a:ext cx="2356675" cy="6854040"/>
            <a:chOff x="6627813" y="194833"/>
            <a:chExt cx="1952625" cy="5678918"/>
          </a:xfrm>
        </p:grpSpPr>
        <p:sp>
          <p:nvSpPr>
            <p:cNvPr id="311" name="Google Shape;311;p34"/>
            <p:cNvSpPr/>
            <p:nvPr/>
          </p:nvSpPr>
          <p:spPr>
            <a:xfrm>
              <a:off x="6627813" y="194833"/>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4"/>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34"/>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4"/>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7620" y="-1"/>
            <a:ext cx="12207240" cy="6858001"/>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pic>
        <p:nvPicPr>
          <p:cNvPr id="326" name="Google Shape;326;p34"/>
          <p:cNvPicPr preferRelativeResize="0"/>
          <p:nvPr/>
        </p:nvPicPr>
        <p:blipFill rotWithShape="1">
          <a:blip r:embed="rId3">
            <a:alphaModFix/>
          </a:blip>
          <a:srcRect l="4600" r="11459" b="-1"/>
          <a:stretch/>
        </p:blipFill>
        <p:spPr>
          <a:xfrm>
            <a:off x="1" y="10"/>
            <a:ext cx="7574440" cy="6857990"/>
          </a:xfrm>
          <a:prstGeom prst="rect">
            <a:avLst/>
          </a:prstGeom>
          <a:noFill/>
          <a:ln>
            <a:noFill/>
          </a:ln>
        </p:spPr>
      </p:pic>
      <p:sp>
        <p:nvSpPr>
          <p:cNvPr id="327" name="Google Shape;327;p34"/>
          <p:cNvSpPr/>
          <p:nvPr/>
        </p:nvSpPr>
        <p:spPr>
          <a:xfrm>
            <a:off x="1" y="659027"/>
            <a:ext cx="9042690" cy="1035152"/>
          </a:xfrm>
          <a:custGeom>
            <a:avLst/>
            <a:gdLst/>
            <a:ahLst/>
            <a:cxnLst/>
            <a:rect l="l" t="t" r="r" b="b"/>
            <a:pathLst>
              <a:path w="1902" h="163" extrusionOk="0">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28" name="Google Shape;328;p34"/>
          <p:cNvSpPr txBox="1">
            <a:spLocks noGrp="1"/>
          </p:cNvSpPr>
          <p:nvPr>
            <p:ph type="ctrTitle"/>
          </p:nvPr>
        </p:nvSpPr>
        <p:spPr>
          <a:xfrm>
            <a:off x="541867" y="787400"/>
            <a:ext cx="7145866" cy="77893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EFFFF"/>
              </a:buClr>
              <a:buSzPts val="2700"/>
              <a:buFont typeface="Century Gothic"/>
              <a:buNone/>
            </a:pPr>
            <a:r>
              <a:rPr lang="en-US" sz="2700">
                <a:solidFill>
                  <a:srgbClr val="FEFFFF"/>
                </a:solidFill>
              </a:rPr>
              <a:t>Titanic: Machine Learning from Disaster </a:t>
            </a:r>
            <a:endParaRPr/>
          </a:p>
        </p:txBody>
      </p:sp>
      <p:sp>
        <p:nvSpPr>
          <p:cNvPr id="329" name="Google Shape;329;p34"/>
          <p:cNvSpPr txBox="1"/>
          <p:nvPr/>
        </p:nvSpPr>
        <p:spPr>
          <a:xfrm>
            <a:off x="7860770" y="2017668"/>
            <a:ext cx="3750205" cy="385781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0C0C0C"/>
                </a:solidFill>
                <a:latin typeface="Century Gothic"/>
                <a:ea typeface="Century Gothic"/>
                <a:cs typeface="Century Gothic"/>
                <a:sym typeface="Century Gothic"/>
              </a:rPr>
              <a:t>Team</a:t>
            </a:r>
            <a:r>
              <a:rPr lang="en-US" sz="1800">
                <a:solidFill>
                  <a:srgbClr val="0C0C0C"/>
                </a:solidFill>
                <a:latin typeface="Century Gothic"/>
                <a:ea typeface="Century Gothic"/>
                <a:cs typeface="Century Gothic"/>
                <a:sym typeface="Century Gothic"/>
              </a:rPr>
              <a:t>:</a:t>
            </a:r>
            <a:endParaRPr sz="1800">
              <a:solidFill>
                <a:srgbClr val="0C0C0C"/>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rgbClr val="0C0C0C"/>
              </a:solidFill>
              <a:latin typeface="Century Gothic"/>
              <a:ea typeface="Century Gothic"/>
              <a:cs typeface="Century Gothic"/>
              <a:sym typeface="Century Gothic"/>
            </a:endParaRPr>
          </a:p>
          <a:p>
            <a:pPr marL="0" marR="0" lvl="0" indent="-114300" algn="l" rtl="0">
              <a:spcBef>
                <a:spcPts val="0"/>
              </a:spcBef>
              <a:spcAft>
                <a:spcPts val="0"/>
              </a:spcAft>
              <a:buClr>
                <a:schemeClr val="accent1"/>
              </a:buClr>
              <a:buSzPts val="1800"/>
              <a:buFont typeface="Noto Sans Symbols"/>
              <a:buChar char="🠶"/>
            </a:pPr>
            <a:r>
              <a:rPr lang="en-US" sz="1800">
                <a:solidFill>
                  <a:srgbClr val="0C0C0C"/>
                </a:solidFill>
                <a:latin typeface="Century Gothic"/>
                <a:ea typeface="Century Gothic"/>
                <a:cs typeface="Century Gothic"/>
                <a:sym typeface="Century Gothic"/>
              </a:rPr>
              <a:t> Divjyot Khanuja</a:t>
            </a:r>
            <a:endParaRPr/>
          </a:p>
          <a:p>
            <a:pPr marL="0" marR="0" lvl="0" indent="-114300" algn="l" rtl="0">
              <a:spcBef>
                <a:spcPts val="1000"/>
              </a:spcBef>
              <a:spcAft>
                <a:spcPts val="0"/>
              </a:spcAft>
              <a:buClr>
                <a:schemeClr val="accent1"/>
              </a:buClr>
              <a:buSzPts val="1800"/>
              <a:buFont typeface="Noto Sans Symbols"/>
              <a:buChar char="🠶"/>
            </a:pPr>
            <a:r>
              <a:rPr lang="en-US" sz="1800">
                <a:solidFill>
                  <a:srgbClr val="0C0C0C"/>
                </a:solidFill>
                <a:latin typeface="Century Gothic"/>
                <a:ea typeface="Century Gothic"/>
                <a:cs typeface="Century Gothic"/>
                <a:sym typeface="Century Gothic"/>
              </a:rPr>
              <a:t>Neha Parakh</a:t>
            </a:r>
            <a:endParaRPr/>
          </a:p>
          <a:p>
            <a:pPr marL="0" marR="0" lvl="0" indent="-114300" algn="l" rtl="0">
              <a:spcBef>
                <a:spcPts val="1000"/>
              </a:spcBef>
              <a:spcAft>
                <a:spcPts val="0"/>
              </a:spcAft>
              <a:buClr>
                <a:schemeClr val="accent1"/>
              </a:buClr>
              <a:buSzPts val="1800"/>
              <a:buFont typeface="Noto Sans Symbols"/>
              <a:buChar char="🠶"/>
            </a:pPr>
            <a:r>
              <a:rPr lang="en-US" sz="1800">
                <a:solidFill>
                  <a:srgbClr val="0C0C0C"/>
                </a:solidFill>
                <a:latin typeface="Century Gothic"/>
                <a:ea typeface="Century Gothic"/>
                <a:cs typeface="Century Gothic"/>
                <a:sym typeface="Century Gothic"/>
              </a:rPr>
              <a:t>Sunil Kumar Mummadi</a:t>
            </a:r>
            <a:endParaRPr/>
          </a:p>
          <a:p>
            <a:pPr marL="0" marR="0" lvl="0" indent="-114300" algn="l" rtl="0">
              <a:spcBef>
                <a:spcPts val="1000"/>
              </a:spcBef>
              <a:spcAft>
                <a:spcPts val="0"/>
              </a:spcAft>
              <a:buClr>
                <a:schemeClr val="accent1"/>
              </a:buClr>
              <a:buSzPts val="1800"/>
              <a:buFont typeface="Noto Sans Symbols"/>
              <a:buChar char="🠶"/>
            </a:pPr>
            <a:r>
              <a:rPr lang="en-US" sz="1800">
                <a:solidFill>
                  <a:srgbClr val="0C0C0C"/>
                </a:solidFill>
                <a:latin typeface="Century Gothic"/>
                <a:ea typeface="Century Gothic"/>
                <a:cs typeface="Century Gothic"/>
                <a:sym typeface="Century Gothic"/>
              </a:rPr>
              <a:t>Yugeshwari Brahmankar</a:t>
            </a:r>
            <a:endParaRPr/>
          </a:p>
          <a:p>
            <a:pPr marL="0" marR="0" lvl="0" indent="-114300" algn="l" rtl="0">
              <a:spcBef>
                <a:spcPts val="1000"/>
              </a:spcBef>
              <a:spcAft>
                <a:spcPts val="0"/>
              </a:spcAft>
              <a:buClr>
                <a:schemeClr val="accent1"/>
              </a:buClr>
              <a:buSzPts val="1800"/>
              <a:buFont typeface="Noto Sans Symbols"/>
              <a:buChar char="🠶"/>
            </a:pPr>
            <a:r>
              <a:rPr lang="en-US" sz="1800">
                <a:solidFill>
                  <a:srgbClr val="0C0C0C"/>
                </a:solidFill>
                <a:latin typeface="Century Gothic"/>
                <a:ea typeface="Century Gothic"/>
                <a:cs typeface="Century Gothic"/>
                <a:sym typeface="Century Gothic"/>
              </a:rPr>
              <a:t>Vinit Kumar Singh</a:t>
            </a:r>
            <a:endParaRPr/>
          </a:p>
          <a:p>
            <a:pPr marL="0" marR="0" lvl="0" indent="0" algn="l" rtl="0">
              <a:spcBef>
                <a:spcPts val="1000"/>
              </a:spcBef>
              <a:spcAft>
                <a:spcPts val="0"/>
              </a:spcAft>
              <a:buClr>
                <a:schemeClr val="accent1"/>
              </a:buClr>
              <a:buSzPts val="1800"/>
              <a:buFont typeface="Noto Sans Symbols"/>
              <a:buNone/>
            </a:pPr>
            <a:endParaRPr sz="1800">
              <a:solidFill>
                <a:srgbClr val="0C0C0C"/>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A4D51-25A3-3E40-91F2-3686EBE277A3}"/>
              </a:ext>
            </a:extLst>
          </p:cNvPr>
          <p:cNvSpPr>
            <a:spLocks noGrp="1"/>
          </p:cNvSpPr>
          <p:nvPr>
            <p:ph type="title"/>
          </p:nvPr>
        </p:nvSpPr>
        <p:spPr>
          <a:xfrm>
            <a:off x="1721555" y="688656"/>
            <a:ext cx="8911687" cy="1280890"/>
          </a:xfrm>
        </p:spPr>
        <p:txBody>
          <a:bodyPr>
            <a:normAutofit/>
          </a:bodyPr>
          <a:lstStyle/>
          <a:p>
            <a:r>
              <a:rPr lang="en-US" sz="2800" u="sng" dirty="0"/>
              <a:t>Categorical distribution plot</a:t>
            </a:r>
          </a:p>
        </p:txBody>
      </p:sp>
      <p:sp>
        <p:nvSpPr>
          <p:cNvPr id="3" name="Content Placeholder 2">
            <a:extLst>
              <a:ext uri="{FF2B5EF4-FFF2-40B4-BE49-F238E27FC236}">
                <a16:creationId xmlns:a16="http://schemas.microsoft.com/office/drawing/2014/main" id="{F1EFAD34-6825-C648-9E71-11B7EF1BE56C}"/>
              </a:ext>
            </a:extLst>
          </p:cNvPr>
          <p:cNvSpPr>
            <a:spLocks noGrp="1"/>
          </p:cNvSpPr>
          <p:nvPr>
            <p:ph sz="half" idx="1"/>
          </p:nvPr>
        </p:nvSpPr>
        <p:spPr>
          <a:xfrm>
            <a:off x="1721555" y="1574203"/>
            <a:ext cx="3926210" cy="803237"/>
          </a:xfrm>
        </p:spPr>
        <p:txBody>
          <a:bodyPr/>
          <a:lstStyle/>
          <a:p>
            <a:r>
              <a:rPr lang="en-US" dirty="0"/>
              <a:t>Survival chances based on gender.</a:t>
            </a:r>
          </a:p>
        </p:txBody>
      </p:sp>
      <p:pic>
        <p:nvPicPr>
          <p:cNvPr id="5" name="Content Placeholder 4">
            <a:extLst>
              <a:ext uri="{FF2B5EF4-FFF2-40B4-BE49-F238E27FC236}">
                <a16:creationId xmlns:a16="http://schemas.microsoft.com/office/drawing/2014/main" id="{C86C9F54-8106-C349-84F6-8DD11A8D9089}"/>
              </a:ext>
            </a:extLst>
          </p:cNvPr>
          <p:cNvPicPr>
            <a:picLocks noGrp="1" noChangeAspect="1"/>
          </p:cNvPicPr>
          <p:nvPr>
            <p:ph sz="half" idx="2"/>
          </p:nvPr>
        </p:nvPicPr>
        <p:blipFill>
          <a:blip r:embed="rId2"/>
          <a:stretch>
            <a:fillRect/>
          </a:stretch>
        </p:blipFill>
        <p:spPr>
          <a:xfrm>
            <a:off x="1721555" y="2628453"/>
            <a:ext cx="4001594" cy="3766206"/>
          </a:xfrm>
          <a:prstGeom prst="rect">
            <a:avLst/>
          </a:prstGeom>
        </p:spPr>
      </p:pic>
      <p:sp>
        <p:nvSpPr>
          <p:cNvPr id="6" name="Content Placeholder 2">
            <a:extLst>
              <a:ext uri="{FF2B5EF4-FFF2-40B4-BE49-F238E27FC236}">
                <a16:creationId xmlns:a16="http://schemas.microsoft.com/office/drawing/2014/main" id="{C3F14980-450A-3E4B-BD61-A67C0A6F44DE}"/>
              </a:ext>
            </a:extLst>
          </p:cNvPr>
          <p:cNvSpPr txBox="1">
            <a:spLocks/>
          </p:cNvSpPr>
          <p:nvPr/>
        </p:nvSpPr>
        <p:spPr>
          <a:xfrm>
            <a:off x="6273831" y="1574203"/>
            <a:ext cx="4193360" cy="8032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Survival based on passenger class.</a:t>
            </a:r>
          </a:p>
        </p:txBody>
      </p:sp>
      <p:pic>
        <p:nvPicPr>
          <p:cNvPr id="7" name="Picture 6">
            <a:extLst>
              <a:ext uri="{FF2B5EF4-FFF2-40B4-BE49-F238E27FC236}">
                <a16:creationId xmlns:a16="http://schemas.microsoft.com/office/drawing/2014/main" id="{73809B07-5F68-6947-9534-E0F92607B1D4}"/>
              </a:ext>
            </a:extLst>
          </p:cNvPr>
          <p:cNvPicPr>
            <a:picLocks noChangeAspect="1"/>
          </p:cNvPicPr>
          <p:nvPr/>
        </p:nvPicPr>
        <p:blipFill>
          <a:blip r:embed="rId3"/>
          <a:stretch>
            <a:fillRect/>
          </a:stretch>
        </p:blipFill>
        <p:spPr>
          <a:xfrm>
            <a:off x="6360085" y="2628452"/>
            <a:ext cx="3924226" cy="3693389"/>
          </a:xfrm>
          <a:prstGeom prst="rect">
            <a:avLst/>
          </a:prstGeom>
        </p:spPr>
      </p:pic>
    </p:spTree>
    <p:extLst>
      <p:ext uri="{BB962C8B-B14F-4D97-AF65-F5344CB8AC3E}">
        <p14:creationId xmlns:p14="http://schemas.microsoft.com/office/powerpoint/2010/main" val="700478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44"/>
        <p:cNvGrpSpPr/>
        <p:nvPr/>
      </p:nvGrpSpPr>
      <p:grpSpPr>
        <a:xfrm>
          <a:off x="0" y="0"/>
          <a:ext cx="0" cy="0"/>
          <a:chOff x="0" y="0"/>
          <a:chExt cx="0" cy="0"/>
        </a:xfrm>
      </p:grpSpPr>
      <p:grpSp>
        <p:nvGrpSpPr>
          <p:cNvPr id="545" name="Google Shape;545;p42"/>
          <p:cNvGrpSpPr/>
          <p:nvPr/>
        </p:nvGrpSpPr>
        <p:grpSpPr>
          <a:xfrm>
            <a:off x="-15" y="228598"/>
            <a:ext cx="2851500" cy="6638590"/>
            <a:chOff x="2487613" y="285750"/>
            <a:chExt cx="2428875" cy="5654676"/>
          </a:xfrm>
        </p:grpSpPr>
        <p:sp>
          <p:nvSpPr>
            <p:cNvPr id="546" name="Google Shape;546;p42"/>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2"/>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2"/>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2"/>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2"/>
            <p:cNvSpPr/>
            <p:nvPr/>
          </p:nvSpPr>
          <p:spPr>
            <a:xfrm>
              <a:off x="2573338" y="2817813"/>
              <a:ext cx="700088" cy="2835274"/>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2"/>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2"/>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2"/>
            <p:cNvSpPr/>
            <p:nvPr/>
          </p:nvSpPr>
          <p:spPr>
            <a:xfrm>
              <a:off x="3148013" y="1282700"/>
              <a:ext cx="1768475" cy="3448051"/>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2"/>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2"/>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42"/>
          <p:cNvGrpSpPr/>
          <p:nvPr/>
        </p:nvGrpSpPr>
        <p:grpSpPr>
          <a:xfrm>
            <a:off x="27048" y="-791"/>
            <a:ext cx="2356623" cy="6853886"/>
            <a:chOff x="6627813" y="194833"/>
            <a:chExt cx="1952625" cy="5678918"/>
          </a:xfrm>
        </p:grpSpPr>
        <p:sp>
          <p:nvSpPr>
            <p:cNvPr id="559" name="Google Shape;559;p42"/>
            <p:cNvSpPr/>
            <p:nvPr/>
          </p:nvSpPr>
          <p:spPr>
            <a:xfrm>
              <a:off x="6627813" y="194833"/>
              <a:ext cx="409575" cy="3646489"/>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2"/>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7037388" y="3811588"/>
              <a:ext cx="457200" cy="1852614"/>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2"/>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2"/>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2"/>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2"/>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2"/>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42"/>
          <p:cNvSpPr/>
          <p:nvPr/>
        </p:nvSpPr>
        <p:spPr>
          <a:xfrm>
            <a:off x="0" y="0"/>
            <a:ext cx="1830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2"/>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2"/>
          <p:cNvSpPr/>
          <p:nvPr/>
        </p:nvSpPr>
        <p:spPr>
          <a:xfrm>
            <a:off x="2"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574" name="Google Shape;574;p42"/>
          <p:cNvGrpSpPr/>
          <p:nvPr/>
        </p:nvGrpSpPr>
        <p:grpSpPr>
          <a:xfrm flipH="1">
            <a:off x="6010184" y="11"/>
            <a:ext cx="6176875" cy="6853467"/>
            <a:chOff x="2487613" y="285750"/>
            <a:chExt cx="2428876" cy="5654676"/>
          </a:xfrm>
        </p:grpSpPr>
        <p:sp>
          <p:nvSpPr>
            <p:cNvPr id="575" name="Google Shape;575;p42"/>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2"/>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2"/>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2"/>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p:nvPr/>
          </p:nvSpPr>
          <p:spPr>
            <a:xfrm>
              <a:off x="2573338" y="2817813"/>
              <a:ext cx="700088" cy="2835274"/>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2"/>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2"/>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2"/>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2"/>
            <p:cNvSpPr/>
            <p:nvPr/>
          </p:nvSpPr>
          <p:spPr>
            <a:xfrm>
              <a:off x="3148014" y="468286"/>
              <a:ext cx="1768475" cy="4262464"/>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2"/>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2"/>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2"/>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 name="Google Shape;587;p42"/>
          <p:cNvSpPr/>
          <p:nvPr/>
        </p:nvSpPr>
        <p:spPr>
          <a:xfrm>
            <a:off x="0" y="1159566"/>
            <a:ext cx="7560245" cy="453886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a:gsLst>
              <a:gs pos="0">
                <a:srgbClr val="922A0E"/>
              </a:gs>
              <a:gs pos="23000">
                <a:srgbClr val="922A0E"/>
              </a:gs>
              <a:gs pos="69000">
                <a:srgbClr val="7B230B"/>
              </a:gs>
              <a:gs pos="97000">
                <a:srgbClr val="73210B"/>
              </a:gs>
              <a:gs pos="100000">
                <a:srgbClr val="73210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2"/>
          <p:cNvSpPr txBox="1">
            <a:spLocks noGrp="1"/>
          </p:cNvSpPr>
          <p:nvPr>
            <p:ph type="title"/>
          </p:nvPr>
        </p:nvSpPr>
        <p:spPr>
          <a:xfrm>
            <a:off x="987215" y="1318590"/>
            <a:ext cx="5102100" cy="4220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ts val="5400"/>
              <a:buFont typeface="Century Gothic"/>
              <a:buNone/>
            </a:pPr>
            <a:r>
              <a:rPr lang="en-US" sz="5400">
                <a:solidFill>
                  <a:srgbClr val="FFFFFF"/>
                </a:solidFill>
              </a:rPr>
              <a:t>DATA CLEANING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92"/>
        <p:cNvGrpSpPr/>
        <p:nvPr/>
      </p:nvGrpSpPr>
      <p:grpSpPr>
        <a:xfrm>
          <a:off x="0" y="0"/>
          <a:ext cx="0" cy="0"/>
          <a:chOff x="0" y="0"/>
          <a:chExt cx="0" cy="0"/>
        </a:xfrm>
      </p:grpSpPr>
      <p:grpSp>
        <p:nvGrpSpPr>
          <p:cNvPr id="593" name="Google Shape;593;p43"/>
          <p:cNvGrpSpPr/>
          <p:nvPr/>
        </p:nvGrpSpPr>
        <p:grpSpPr>
          <a:xfrm>
            <a:off x="9" y="228600"/>
            <a:ext cx="2851523" cy="6638625"/>
            <a:chOff x="2487613" y="285750"/>
            <a:chExt cx="2428875" cy="5654676"/>
          </a:xfrm>
        </p:grpSpPr>
        <p:sp>
          <p:nvSpPr>
            <p:cNvPr id="594" name="Google Shape;594;p43"/>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3"/>
          <p:cNvGrpSpPr/>
          <p:nvPr/>
        </p:nvGrpSpPr>
        <p:grpSpPr>
          <a:xfrm>
            <a:off x="27225" y="-786"/>
            <a:ext cx="2356675" cy="6854040"/>
            <a:chOff x="6627813" y="194833"/>
            <a:chExt cx="1952625" cy="5678918"/>
          </a:xfrm>
        </p:grpSpPr>
        <p:sp>
          <p:nvSpPr>
            <p:cNvPr id="607" name="Google Shape;607;p43"/>
            <p:cNvSpPr/>
            <p:nvPr/>
          </p:nvSpPr>
          <p:spPr>
            <a:xfrm>
              <a:off x="6627813" y="194833"/>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3"/>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 name="Google Shape;619;p43"/>
          <p:cNvSpPr/>
          <p:nvPr/>
        </p:nvSpPr>
        <p:spPr>
          <a:xfrm>
            <a:off x="0" y="0"/>
            <a:ext cx="18288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3"/>
          <p:cNvSpPr/>
          <p:nvPr/>
        </p:nvSpPr>
        <p:spPr>
          <a:xfrm>
            <a:off x="0" y="0"/>
            <a:ext cx="12192000" cy="685403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622" name="Google Shape;622;p43"/>
          <p:cNvSpPr/>
          <p:nvPr/>
        </p:nvSpPr>
        <p:spPr>
          <a:xfrm>
            <a:off x="0" y="0"/>
            <a:ext cx="18288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3" name="Google Shape;623;p43"/>
          <p:cNvPicPr preferRelativeResize="0">
            <a:picLocks noGrp="1"/>
          </p:cNvPicPr>
          <p:nvPr>
            <p:ph type="body" idx="4"/>
          </p:nvPr>
        </p:nvPicPr>
        <p:blipFill rotWithShape="1">
          <a:blip r:embed="rId3">
            <a:alphaModFix/>
          </a:blip>
          <a:srcRect/>
          <a:stretch/>
        </p:blipFill>
        <p:spPr>
          <a:xfrm>
            <a:off x="1643262" y="1030139"/>
            <a:ext cx="3065895" cy="1647103"/>
          </a:xfrm>
          <a:prstGeom prst="rect">
            <a:avLst/>
          </a:prstGeom>
          <a:noFill/>
          <a:ln>
            <a:noFill/>
          </a:ln>
        </p:spPr>
      </p:pic>
      <p:pic>
        <p:nvPicPr>
          <p:cNvPr id="624" name="Google Shape;624;p43"/>
          <p:cNvPicPr preferRelativeResize="0"/>
          <p:nvPr/>
        </p:nvPicPr>
        <p:blipFill rotWithShape="1">
          <a:blip r:embed="rId4">
            <a:alphaModFix/>
          </a:blip>
          <a:srcRect/>
          <a:stretch/>
        </p:blipFill>
        <p:spPr>
          <a:xfrm>
            <a:off x="1615440" y="3488172"/>
            <a:ext cx="3093718" cy="2209798"/>
          </a:xfrm>
          <a:prstGeom prst="rect">
            <a:avLst/>
          </a:prstGeom>
          <a:noFill/>
          <a:ln>
            <a:noFill/>
          </a:ln>
        </p:spPr>
      </p:pic>
      <p:sp>
        <p:nvSpPr>
          <p:cNvPr id="625" name="Google Shape;625;p43"/>
          <p:cNvSpPr txBox="1">
            <a:spLocks noGrp="1"/>
          </p:cNvSpPr>
          <p:nvPr>
            <p:ph type="body" idx="2"/>
          </p:nvPr>
        </p:nvSpPr>
        <p:spPr>
          <a:xfrm>
            <a:off x="5275851" y="2255492"/>
            <a:ext cx="6350978" cy="352174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800"/>
              <a:buChar char="🠶"/>
            </a:pPr>
            <a:r>
              <a:rPr lang="en-US"/>
              <a:t>Categorical variables need to be transformed to numeric variables</a:t>
            </a:r>
            <a:endParaRPr/>
          </a:p>
          <a:p>
            <a:pPr marL="342900" lvl="0" indent="-228600" algn="l" rtl="0">
              <a:spcBef>
                <a:spcPts val="1000"/>
              </a:spcBef>
              <a:spcAft>
                <a:spcPts val="0"/>
              </a:spcAft>
              <a:buSzPts val="18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629"/>
        <p:cNvGrpSpPr/>
        <p:nvPr/>
      </p:nvGrpSpPr>
      <p:grpSpPr>
        <a:xfrm>
          <a:off x="0" y="0"/>
          <a:ext cx="0" cy="0"/>
          <a:chOff x="0" y="0"/>
          <a:chExt cx="0" cy="0"/>
        </a:xfrm>
      </p:grpSpPr>
      <p:sp>
        <p:nvSpPr>
          <p:cNvPr id="630" name="Google Shape;630;p44"/>
          <p:cNvSpPr txBox="1">
            <a:spLocks noGrp="1"/>
          </p:cNvSpPr>
          <p:nvPr>
            <p:ph type="title"/>
          </p:nvPr>
        </p:nvSpPr>
        <p:spPr>
          <a:xfrm>
            <a:off x="1687669" y="624110"/>
            <a:ext cx="4137059" cy="128089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262626"/>
              </a:buClr>
              <a:buSzPts val="2700"/>
              <a:buFont typeface="Century Gothic"/>
              <a:buNone/>
            </a:pPr>
            <a:r>
              <a:rPr lang="en-US" sz="2700"/>
              <a:t>Fill missing values in variables</a:t>
            </a:r>
            <a:br>
              <a:rPr lang="en-US" sz="2700"/>
            </a:br>
            <a:endParaRPr sz="2700"/>
          </a:p>
        </p:txBody>
      </p:sp>
      <p:pic>
        <p:nvPicPr>
          <p:cNvPr id="631" name="Google Shape;631;p44"/>
          <p:cNvPicPr preferRelativeResize="0"/>
          <p:nvPr/>
        </p:nvPicPr>
        <p:blipFill rotWithShape="1">
          <a:blip r:embed="rId3">
            <a:alphaModFix/>
          </a:blip>
          <a:srcRect/>
          <a:stretch/>
        </p:blipFill>
        <p:spPr>
          <a:xfrm>
            <a:off x="8737857" y="2172862"/>
            <a:ext cx="3101288" cy="2698831"/>
          </a:xfrm>
          <a:prstGeom prst="rect">
            <a:avLst/>
          </a:prstGeom>
          <a:noFill/>
          <a:ln>
            <a:noFill/>
          </a:ln>
        </p:spPr>
      </p:pic>
      <p:pic>
        <p:nvPicPr>
          <p:cNvPr id="632" name="Google Shape;632;p44"/>
          <p:cNvPicPr preferRelativeResize="0"/>
          <p:nvPr/>
        </p:nvPicPr>
        <p:blipFill rotWithShape="1">
          <a:blip r:embed="rId4">
            <a:alphaModFix/>
          </a:blip>
          <a:srcRect/>
          <a:stretch/>
        </p:blipFill>
        <p:spPr>
          <a:xfrm>
            <a:off x="1028528" y="1904999"/>
            <a:ext cx="6360244" cy="3234559"/>
          </a:xfrm>
          <a:prstGeom prst="rect">
            <a:avLst/>
          </a:prstGeom>
          <a:noFill/>
          <a:ln>
            <a:noFill/>
          </a:ln>
        </p:spPr>
      </p:pic>
      <p:sp>
        <p:nvSpPr>
          <p:cNvPr id="633" name="Google Shape;633;p44"/>
          <p:cNvSpPr/>
          <p:nvPr/>
        </p:nvSpPr>
        <p:spPr>
          <a:xfrm>
            <a:off x="7546428" y="3429000"/>
            <a:ext cx="1061544" cy="407276"/>
          </a:xfrm>
          <a:prstGeom prst="rightArrow">
            <a:avLst>
              <a:gd name="adj1" fmla="val 50000"/>
              <a:gd name="adj2"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637"/>
        <p:cNvGrpSpPr/>
        <p:nvPr/>
      </p:nvGrpSpPr>
      <p:grpSpPr>
        <a:xfrm>
          <a:off x="0" y="0"/>
          <a:ext cx="0" cy="0"/>
          <a:chOff x="0" y="0"/>
          <a:chExt cx="0" cy="0"/>
        </a:xfrm>
      </p:grpSpPr>
      <p:grpSp>
        <p:nvGrpSpPr>
          <p:cNvPr id="638" name="Google Shape;638;p45"/>
          <p:cNvGrpSpPr/>
          <p:nvPr/>
        </p:nvGrpSpPr>
        <p:grpSpPr>
          <a:xfrm>
            <a:off x="9" y="228600"/>
            <a:ext cx="2851523" cy="6638625"/>
            <a:chOff x="2487613" y="285750"/>
            <a:chExt cx="2428875" cy="5654676"/>
          </a:xfrm>
        </p:grpSpPr>
        <p:sp>
          <p:nvSpPr>
            <p:cNvPr id="639" name="Google Shape;639;p45"/>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45"/>
          <p:cNvGrpSpPr/>
          <p:nvPr/>
        </p:nvGrpSpPr>
        <p:grpSpPr>
          <a:xfrm>
            <a:off x="27225" y="-786"/>
            <a:ext cx="2356675" cy="6854040"/>
            <a:chOff x="6627813" y="194833"/>
            <a:chExt cx="1952625" cy="5678918"/>
          </a:xfrm>
        </p:grpSpPr>
        <p:sp>
          <p:nvSpPr>
            <p:cNvPr id="652" name="Google Shape;652;p45"/>
            <p:cNvSpPr/>
            <p:nvPr/>
          </p:nvSpPr>
          <p:spPr>
            <a:xfrm>
              <a:off x="6627813" y="194833"/>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5"/>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5"/>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5"/>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5"/>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5"/>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5"/>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5"/>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5"/>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5"/>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45"/>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5"/>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5"/>
          <p:cNvSpPr/>
          <p:nvPr/>
        </p:nvSpPr>
        <p:spPr>
          <a:xfrm>
            <a:off x="0" y="-786"/>
            <a:ext cx="12192000" cy="6854038"/>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67" name="Google Shape;667;p45"/>
          <p:cNvSpPr txBox="1">
            <a:spLocks noGrp="1"/>
          </p:cNvSpPr>
          <p:nvPr>
            <p:ph type="title"/>
          </p:nvPr>
        </p:nvSpPr>
        <p:spPr>
          <a:xfrm>
            <a:off x="649224" y="645106"/>
            <a:ext cx="5122652" cy="125989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262626"/>
              </a:buClr>
              <a:buSzPts val="2800"/>
              <a:buFont typeface="Century Gothic"/>
              <a:buNone/>
            </a:pPr>
            <a:r>
              <a:rPr lang="en-US" sz="2800"/>
              <a:t>Feature Engineering – Creating new variables</a:t>
            </a:r>
            <a:br>
              <a:rPr lang="en-US" sz="2800"/>
            </a:br>
            <a:endParaRPr sz="2800"/>
          </a:p>
        </p:txBody>
      </p:sp>
      <p:sp>
        <p:nvSpPr>
          <p:cNvPr id="668" name="Google Shape;668;p45"/>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5"/>
          <p:cNvSpPr txBox="1">
            <a:spLocks noGrp="1"/>
          </p:cNvSpPr>
          <p:nvPr>
            <p:ph type="body" idx="2"/>
          </p:nvPr>
        </p:nvSpPr>
        <p:spPr>
          <a:xfrm>
            <a:off x="649225" y="2133600"/>
            <a:ext cx="5122652" cy="3759253"/>
          </a:xfrm>
          <a:prstGeom prst="rect">
            <a:avLst/>
          </a:prstGeom>
          <a:noFill/>
          <a:ln>
            <a:noFill/>
          </a:ln>
        </p:spPr>
        <p:txBody>
          <a:bodyPr spcFirstLastPara="1" wrap="square" lIns="91425" tIns="45700" rIns="91425" bIns="45700" anchor="t" anchorCtr="0">
            <a:noAutofit/>
          </a:bodyPr>
          <a:lstStyle/>
          <a:p>
            <a:pPr marL="0" lvl="0" indent="-88900" algn="l" rtl="0">
              <a:spcBef>
                <a:spcPts val="0"/>
              </a:spcBef>
              <a:spcAft>
                <a:spcPts val="0"/>
              </a:spcAft>
              <a:buSzPts val="1400"/>
              <a:buFont typeface="Noto Sans Symbols"/>
              <a:buChar char="🠶"/>
            </a:pPr>
            <a:r>
              <a:rPr lang="en-US"/>
              <a:t>Extract titles from passenger names</a:t>
            </a:r>
            <a:endParaRPr/>
          </a:p>
          <a:p>
            <a:pPr marL="0" lvl="0" indent="-88900" algn="l" rtl="0">
              <a:spcBef>
                <a:spcPts val="1000"/>
              </a:spcBef>
              <a:spcAft>
                <a:spcPts val="0"/>
              </a:spcAft>
              <a:buSzPts val="1400"/>
              <a:buFont typeface="Noto Sans Symbols"/>
              <a:buChar char="🠶"/>
            </a:pPr>
            <a:r>
              <a:rPr lang="en-US"/>
              <a:t>Extract Cabin category information from the Cabin number</a:t>
            </a:r>
            <a:endParaRPr/>
          </a:p>
          <a:p>
            <a:pPr marL="0" lvl="0" indent="-88900" algn="l" rtl="0">
              <a:spcBef>
                <a:spcPts val="1000"/>
              </a:spcBef>
              <a:spcAft>
                <a:spcPts val="0"/>
              </a:spcAft>
              <a:buSzPts val="1400"/>
              <a:buFont typeface="Noto Sans Symbols"/>
              <a:buChar char="🠶"/>
            </a:pPr>
            <a:r>
              <a:rPr lang="en-US"/>
              <a:t>Extract ticket class from ticket number</a:t>
            </a:r>
            <a:endParaRPr/>
          </a:p>
          <a:p>
            <a:pPr marL="0" lvl="0" indent="-88900" algn="l" rtl="0">
              <a:spcBef>
                <a:spcPts val="1000"/>
              </a:spcBef>
              <a:spcAft>
                <a:spcPts val="0"/>
              </a:spcAft>
              <a:buSzPts val="1400"/>
              <a:buFont typeface="Noto Sans Symbols"/>
              <a:buChar char="🠶"/>
            </a:pPr>
            <a:r>
              <a:rPr lang="en-US"/>
              <a:t>Create family size and category for family size</a:t>
            </a:r>
            <a:endParaRPr/>
          </a:p>
          <a:p>
            <a:pPr marL="0" lvl="0" indent="-88900" algn="l" rtl="0">
              <a:spcBef>
                <a:spcPts val="1000"/>
              </a:spcBef>
              <a:spcAft>
                <a:spcPts val="0"/>
              </a:spcAft>
              <a:buSzPts val="1400"/>
              <a:buFont typeface="Noto Sans Symbols"/>
              <a:buChar char="🠶"/>
            </a:pPr>
            <a:r>
              <a:rPr lang="en-US"/>
              <a:t>Fill missing values in variables</a:t>
            </a:r>
            <a:endParaRPr/>
          </a:p>
          <a:p>
            <a:pPr marL="0" lvl="0" indent="0" algn="l" rtl="0">
              <a:spcBef>
                <a:spcPts val="1000"/>
              </a:spcBef>
              <a:spcAft>
                <a:spcPts val="0"/>
              </a:spcAft>
              <a:buSzPts val="1400"/>
              <a:buFont typeface="Noto Sans Symbols"/>
              <a:buNone/>
            </a:pPr>
            <a:endParaRPr/>
          </a:p>
          <a:p>
            <a:pPr marL="0" lvl="0" indent="0" algn="l" rtl="0">
              <a:spcBef>
                <a:spcPts val="1000"/>
              </a:spcBef>
              <a:spcAft>
                <a:spcPts val="0"/>
              </a:spcAft>
              <a:buSzPts val="1400"/>
              <a:buFont typeface="Noto Sans Symbols"/>
              <a:buNone/>
            </a:pPr>
            <a:endParaRPr/>
          </a:p>
        </p:txBody>
      </p:sp>
      <p:sp>
        <p:nvSpPr>
          <p:cNvPr id="670" name="Google Shape;670;p45"/>
          <p:cNvSpPr/>
          <p:nvPr/>
        </p:nvSpPr>
        <p:spPr>
          <a:xfrm>
            <a:off x="6086040" y="645106"/>
            <a:ext cx="5451627" cy="5247747"/>
          </a:xfrm>
          <a:prstGeom prst="rect">
            <a:avLst/>
          </a:prstGeom>
          <a:solidFill>
            <a:srgbClr val="FFFFFE"/>
          </a:solidFill>
          <a:ln w="12700" cap="sq"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671" name="Google Shape;671;p45"/>
          <p:cNvPicPr preferRelativeResize="0"/>
          <p:nvPr/>
        </p:nvPicPr>
        <p:blipFill rotWithShape="1">
          <a:blip r:embed="rId3">
            <a:alphaModFix/>
          </a:blip>
          <a:srcRect/>
          <a:stretch/>
        </p:blipFill>
        <p:spPr>
          <a:xfrm>
            <a:off x="6098439" y="3760945"/>
            <a:ext cx="5119835" cy="1943230"/>
          </a:xfrm>
          <a:prstGeom prst="rect">
            <a:avLst/>
          </a:prstGeom>
          <a:noFill/>
          <a:ln>
            <a:noFill/>
          </a:ln>
        </p:spPr>
      </p:pic>
      <p:pic>
        <p:nvPicPr>
          <p:cNvPr id="672" name="Google Shape;672;p45"/>
          <p:cNvPicPr preferRelativeResize="0">
            <a:picLocks noGrp="1"/>
          </p:cNvPicPr>
          <p:nvPr>
            <p:ph type="body" idx="1"/>
          </p:nvPr>
        </p:nvPicPr>
        <p:blipFill rotWithShape="1">
          <a:blip r:embed="rId4">
            <a:alphaModFix/>
          </a:blip>
          <a:srcRect/>
          <a:stretch/>
        </p:blipFill>
        <p:spPr>
          <a:xfrm>
            <a:off x="6248230" y="1108208"/>
            <a:ext cx="5112423" cy="1698054"/>
          </a:xfrm>
          <a:prstGeom prst="rect">
            <a:avLst/>
          </a:prstGeom>
          <a:noFill/>
          <a:ln>
            <a:noFill/>
          </a:ln>
        </p:spPr>
      </p:pic>
      <p:sp>
        <p:nvSpPr>
          <p:cNvPr id="673" name="Google Shape;673;p45"/>
          <p:cNvSpPr/>
          <p:nvPr/>
        </p:nvSpPr>
        <p:spPr>
          <a:xfrm>
            <a:off x="-1" y="6061223"/>
            <a:ext cx="1038036" cy="506277"/>
          </a:xfrm>
          <a:custGeom>
            <a:avLst/>
            <a:gdLst/>
            <a:ahLst/>
            <a:cxnLst/>
            <a:rect l="l" t="t" r="r" b="b"/>
            <a:pathLst>
              <a:path w="1038036" h="506277" extrusionOk="0">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77"/>
        <p:cNvGrpSpPr/>
        <p:nvPr/>
      </p:nvGrpSpPr>
      <p:grpSpPr>
        <a:xfrm>
          <a:off x="0" y="0"/>
          <a:ext cx="0" cy="0"/>
          <a:chOff x="0" y="0"/>
          <a:chExt cx="0" cy="0"/>
        </a:xfrm>
      </p:grpSpPr>
      <p:sp>
        <p:nvSpPr>
          <p:cNvPr id="678" name="Google Shape;678;p46"/>
          <p:cNvSpPr/>
          <p:nvPr/>
        </p:nvSpPr>
        <p:spPr>
          <a:xfrm>
            <a:off x="0" y="0"/>
            <a:ext cx="12192000" cy="685403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79" name="Google Shape;679;p46"/>
          <p:cNvSpPr txBox="1">
            <a:spLocks noGrp="1"/>
          </p:cNvSpPr>
          <p:nvPr>
            <p:ph type="title"/>
          </p:nvPr>
        </p:nvSpPr>
        <p:spPr>
          <a:xfrm>
            <a:off x="2592925" y="3979877"/>
            <a:ext cx="8911687" cy="778589"/>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2800"/>
              <a:buFont typeface="Century Gothic"/>
              <a:buNone/>
            </a:pPr>
            <a:r>
              <a:rPr lang="en-US" sz="2800"/>
              <a:t>Putting it all together</a:t>
            </a:r>
            <a:endParaRPr sz="2800"/>
          </a:p>
        </p:txBody>
      </p:sp>
      <p:sp>
        <p:nvSpPr>
          <p:cNvPr id="680" name="Google Shape;680;p46"/>
          <p:cNvSpPr/>
          <p:nvPr/>
        </p:nvSpPr>
        <p:spPr>
          <a:xfrm>
            <a:off x="0" y="0"/>
            <a:ext cx="182880" cy="6858000"/>
          </a:xfrm>
          <a:prstGeom prst="rect">
            <a:avLst/>
          </a:prstGeom>
          <a:solidFill>
            <a:srgbClr val="373A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1" name="Google Shape;681;p46"/>
          <p:cNvPicPr preferRelativeResize="0"/>
          <p:nvPr/>
        </p:nvPicPr>
        <p:blipFill rotWithShape="1">
          <a:blip r:embed="rId3">
            <a:alphaModFix/>
          </a:blip>
          <a:srcRect/>
          <a:stretch/>
        </p:blipFill>
        <p:spPr>
          <a:xfrm>
            <a:off x="2580799" y="1454867"/>
            <a:ext cx="8923813" cy="1539358"/>
          </a:xfrm>
          <a:prstGeom prst="rect">
            <a:avLst/>
          </a:prstGeom>
          <a:noFill/>
          <a:ln>
            <a:noFill/>
          </a:ln>
        </p:spPr>
      </p:pic>
      <p:sp>
        <p:nvSpPr>
          <p:cNvPr id="682" name="Google Shape;682;p46"/>
          <p:cNvSpPr txBox="1">
            <a:spLocks noGrp="1"/>
          </p:cNvSpPr>
          <p:nvPr>
            <p:ph type="body" idx="1"/>
          </p:nvPr>
        </p:nvSpPr>
        <p:spPr>
          <a:xfrm>
            <a:off x="2589212" y="4845585"/>
            <a:ext cx="8915400" cy="128089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800"/>
              <a:buChar char="🠶"/>
            </a:pPr>
            <a:r>
              <a:rPr lang="en-US"/>
              <a:t> Assemble final datasets for modelling</a:t>
            </a:r>
            <a:endParaRPr/>
          </a:p>
          <a:p>
            <a:pPr marL="342900" lvl="0" indent="-228600" algn="l" rtl="0">
              <a:spcBef>
                <a:spcPts val="1000"/>
              </a:spcBef>
              <a:spcAft>
                <a:spcPts val="0"/>
              </a:spcAft>
              <a:buSzPts val="18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86"/>
        <p:cNvGrpSpPr/>
        <p:nvPr/>
      </p:nvGrpSpPr>
      <p:grpSpPr>
        <a:xfrm>
          <a:off x="0" y="0"/>
          <a:ext cx="0" cy="0"/>
          <a:chOff x="0" y="0"/>
          <a:chExt cx="0" cy="0"/>
        </a:xfrm>
      </p:grpSpPr>
      <p:grpSp>
        <p:nvGrpSpPr>
          <p:cNvPr id="687" name="Google Shape;687;p47"/>
          <p:cNvGrpSpPr/>
          <p:nvPr/>
        </p:nvGrpSpPr>
        <p:grpSpPr>
          <a:xfrm>
            <a:off x="-15" y="228598"/>
            <a:ext cx="2851500" cy="6638590"/>
            <a:chOff x="2487613" y="285750"/>
            <a:chExt cx="2428875" cy="5654676"/>
          </a:xfrm>
        </p:grpSpPr>
        <p:sp>
          <p:nvSpPr>
            <p:cNvPr id="688" name="Google Shape;688;p47"/>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7"/>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7"/>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7"/>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a:off x="2573338" y="2817813"/>
              <a:ext cx="700088" cy="2835274"/>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7"/>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7"/>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7"/>
            <p:cNvSpPr/>
            <p:nvPr/>
          </p:nvSpPr>
          <p:spPr>
            <a:xfrm>
              <a:off x="3148013" y="1282700"/>
              <a:ext cx="1768475" cy="3448051"/>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7"/>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7"/>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7"/>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47"/>
          <p:cNvGrpSpPr/>
          <p:nvPr/>
        </p:nvGrpSpPr>
        <p:grpSpPr>
          <a:xfrm>
            <a:off x="27048" y="-791"/>
            <a:ext cx="2356623" cy="6853886"/>
            <a:chOff x="6627813" y="194833"/>
            <a:chExt cx="1952625" cy="5678918"/>
          </a:xfrm>
        </p:grpSpPr>
        <p:sp>
          <p:nvSpPr>
            <p:cNvPr id="701" name="Google Shape;701;p47"/>
            <p:cNvSpPr/>
            <p:nvPr/>
          </p:nvSpPr>
          <p:spPr>
            <a:xfrm>
              <a:off x="6627813" y="194833"/>
              <a:ext cx="409575" cy="3646489"/>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7"/>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7"/>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7"/>
            <p:cNvSpPr/>
            <p:nvPr/>
          </p:nvSpPr>
          <p:spPr>
            <a:xfrm>
              <a:off x="7037388" y="3811588"/>
              <a:ext cx="457200" cy="1852614"/>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7"/>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7"/>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7"/>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7"/>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7"/>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7"/>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7"/>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7"/>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 name="Google Shape;713;p47"/>
          <p:cNvSpPr/>
          <p:nvPr/>
        </p:nvSpPr>
        <p:spPr>
          <a:xfrm>
            <a:off x="0" y="0"/>
            <a:ext cx="1830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7"/>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7"/>
          <p:cNvSpPr/>
          <p:nvPr/>
        </p:nvSpPr>
        <p:spPr>
          <a:xfrm>
            <a:off x="2"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716" name="Google Shape;716;p47"/>
          <p:cNvGrpSpPr/>
          <p:nvPr/>
        </p:nvGrpSpPr>
        <p:grpSpPr>
          <a:xfrm flipH="1">
            <a:off x="6010184" y="11"/>
            <a:ext cx="6176875" cy="6853467"/>
            <a:chOff x="2487613" y="285750"/>
            <a:chExt cx="2428876" cy="5654676"/>
          </a:xfrm>
        </p:grpSpPr>
        <p:sp>
          <p:nvSpPr>
            <p:cNvPr id="717" name="Google Shape;717;p47"/>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7"/>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7"/>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7"/>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7"/>
            <p:cNvSpPr/>
            <p:nvPr/>
          </p:nvSpPr>
          <p:spPr>
            <a:xfrm>
              <a:off x="2573338" y="2817813"/>
              <a:ext cx="700088" cy="2835274"/>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7"/>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7"/>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7"/>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7"/>
            <p:cNvSpPr/>
            <p:nvPr/>
          </p:nvSpPr>
          <p:spPr>
            <a:xfrm>
              <a:off x="3148014" y="468286"/>
              <a:ext cx="1768475" cy="4262464"/>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7"/>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7"/>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7"/>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47"/>
          <p:cNvSpPr/>
          <p:nvPr/>
        </p:nvSpPr>
        <p:spPr>
          <a:xfrm>
            <a:off x="0" y="1159566"/>
            <a:ext cx="7560245" cy="453886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a:gsLst>
              <a:gs pos="0">
                <a:srgbClr val="922A0E"/>
              </a:gs>
              <a:gs pos="23000">
                <a:srgbClr val="922A0E"/>
              </a:gs>
              <a:gs pos="69000">
                <a:srgbClr val="7B230B"/>
              </a:gs>
              <a:gs pos="97000">
                <a:srgbClr val="73210B"/>
              </a:gs>
              <a:gs pos="100000">
                <a:srgbClr val="73210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7"/>
          <p:cNvSpPr txBox="1">
            <a:spLocks noGrp="1"/>
          </p:cNvSpPr>
          <p:nvPr>
            <p:ph type="title"/>
          </p:nvPr>
        </p:nvSpPr>
        <p:spPr>
          <a:xfrm>
            <a:off x="987215" y="1318590"/>
            <a:ext cx="5102100" cy="4220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ts val="5400"/>
              <a:buFont typeface="Century Gothic"/>
              <a:buNone/>
            </a:pPr>
            <a:r>
              <a:rPr lang="en-US" sz="5400">
                <a:solidFill>
                  <a:srgbClr val="FFFFFF"/>
                </a:solidFill>
              </a:rPr>
              <a:t>MODELLING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734"/>
        <p:cNvGrpSpPr/>
        <p:nvPr/>
      </p:nvGrpSpPr>
      <p:grpSpPr>
        <a:xfrm>
          <a:off x="0" y="0"/>
          <a:ext cx="0" cy="0"/>
          <a:chOff x="0" y="0"/>
          <a:chExt cx="0" cy="0"/>
        </a:xfrm>
      </p:grpSpPr>
      <p:sp>
        <p:nvSpPr>
          <p:cNvPr id="735" name="Google Shape;735;p48"/>
          <p:cNvSpPr/>
          <p:nvPr/>
        </p:nvSpPr>
        <p:spPr>
          <a:xfrm>
            <a:off x="-7620" y="-1"/>
            <a:ext cx="12207240" cy="6858001"/>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736" name="Google Shape;736;p48"/>
          <p:cNvGrpSpPr/>
          <p:nvPr/>
        </p:nvGrpSpPr>
        <p:grpSpPr>
          <a:xfrm>
            <a:off x="4836169" y="228600"/>
            <a:ext cx="2851523" cy="6638625"/>
            <a:chOff x="2487613" y="285750"/>
            <a:chExt cx="2428875" cy="5654676"/>
          </a:xfrm>
        </p:grpSpPr>
        <p:sp>
          <p:nvSpPr>
            <p:cNvPr id="737" name="Google Shape;737;p48"/>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8"/>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8"/>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8"/>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8"/>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8"/>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8"/>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8"/>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8"/>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8"/>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8"/>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48"/>
          <p:cNvGrpSpPr/>
          <p:nvPr/>
        </p:nvGrpSpPr>
        <p:grpSpPr>
          <a:xfrm>
            <a:off x="4677117" y="-786"/>
            <a:ext cx="2356675" cy="6854040"/>
            <a:chOff x="6627813" y="194833"/>
            <a:chExt cx="1952625" cy="5678918"/>
          </a:xfrm>
        </p:grpSpPr>
        <p:sp>
          <p:nvSpPr>
            <p:cNvPr id="750" name="Google Shape;750;p48"/>
            <p:cNvSpPr/>
            <p:nvPr/>
          </p:nvSpPr>
          <p:spPr>
            <a:xfrm>
              <a:off x="6627813" y="194833"/>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8"/>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8"/>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8"/>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8"/>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8"/>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8"/>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8"/>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8"/>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8"/>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8"/>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8"/>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 name="Google Shape;762;p48"/>
          <p:cNvSpPr txBox="1">
            <a:spLocks noGrp="1"/>
          </p:cNvSpPr>
          <p:nvPr>
            <p:ph type="title"/>
          </p:nvPr>
        </p:nvSpPr>
        <p:spPr>
          <a:xfrm>
            <a:off x="6483096" y="624110"/>
            <a:ext cx="5021516" cy="128089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3600"/>
              <a:buFont typeface="Century Gothic"/>
              <a:buNone/>
            </a:pPr>
            <a:r>
              <a:rPr lang="en-US"/>
              <a:t>FEATURE IMPORTANCE</a:t>
            </a:r>
            <a:endParaRPr/>
          </a:p>
        </p:txBody>
      </p:sp>
      <p:pic>
        <p:nvPicPr>
          <p:cNvPr id="763" name="Google Shape;763;p48"/>
          <p:cNvPicPr preferRelativeResize="0"/>
          <p:nvPr/>
        </p:nvPicPr>
        <p:blipFill rotWithShape="1">
          <a:blip r:embed="rId3">
            <a:alphaModFix/>
          </a:blip>
          <a:srcRect t="10023" r="2" b="2951"/>
          <a:stretch/>
        </p:blipFill>
        <p:spPr>
          <a:xfrm>
            <a:off x="20" y="10"/>
            <a:ext cx="4646965" cy="3428990"/>
          </a:xfrm>
          <a:prstGeom prst="rect">
            <a:avLst/>
          </a:prstGeom>
          <a:noFill/>
          <a:ln>
            <a:noFill/>
          </a:ln>
        </p:spPr>
      </p:pic>
      <p:sp>
        <p:nvSpPr>
          <p:cNvPr id="764" name="Google Shape;764;p48"/>
          <p:cNvSpPr/>
          <p:nvPr/>
        </p:nvSpPr>
        <p:spPr>
          <a:xfrm>
            <a:off x="4645704"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8"/>
          <p:cNvSpPr/>
          <p:nvPr/>
        </p:nvSpPr>
        <p:spPr>
          <a:xfrm rot="10800000" flipH="1">
            <a:off x="4645704"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6" name="Google Shape;766;p48"/>
          <p:cNvPicPr preferRelativeResize="0"/>
          <p:nvPr/>
        </p:nvPicPr>
        <p:blipFill rotWithShape="1">
          <a:blip r:embed="rId4">
            <a:alphaModFix/>
          </a:blip>
          <a:srcRect l="1917" r="18803" b="1"/>
          <a:stretch/>
        </p:blipFill>
        <p:spPr>
          <a:xfrm>
            <a:off x="20" y="3429000"/>
            <a:ext cx="4646965" cy="3429000"/>
          </a:xfrm>
          <a:prstGeom prst="rect">
            <a:avLst/>
          </a:prstGeom>
          <a:noFill/>
          <a:ln>
            <a:noFill/>
          </a:ln>
        </p:spPr>
      </p:pic>
      <p:cxnSp>
        <p:nvCxnSpPr>
          <p:cNvPr id="767" name="Google Shape;767;p48"/>
          <p:cNvCxnSpPr/>
          <p:nvPr/>
        </p:nvCxnSpPr>
        <p:spPr>
          <a:xfrm>
            <a:off x="0" y="3429000"/>
            <a:ext cx="4662638" cy="0"/>
          </a:xfrm>
          <a:prstGeom prst="straightConnector1">
            <a:avLst/>
          </a:prstGeom>
          <a:noFill/>
          <a:ln w="50800" cap="flat" cmpd="sng">
            <a:solidFill>
              <a:schemeClr val="dk2"/>
            </a:solidFill>
            <a:prstDash val="solid"/>
            <a:miter lim="800000"/>
            <a:headEnd type="none" w="sm" len="sm"/>
            <a:tailEnd type="none" w="sm" len="sm"/>
          </a:ln>
        </p:spPr>
      </p:cxnSp>
      <p:sp>
        <p:nvSpPr>
          <p:cNvPr id="768" name="Google Shape;768;p48"/>
          <p:cNvSpPr txBox="1">
            <a:spLocks noGrp="1"/>
          </p:cNvSpPr>
          <p:nvPr>
            <p:ph type="body" idx="1"/>
          </p:nvPr>
        </p:nvSpPr>
        <p:spPr>
          <a:xfrm>
            <a:off x="6438191" y="2133600"/>
            <a:ext cx="5066419" cy="3777622"/>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800"/>
              <a:buChar char="🠶"/>
            </a:pPr>
            <a:r>
              <a:rPr lang="en-US"/>
              <a:t>Evaluate what the most important variables are for the model to make the prediction.</a:t>
            </a:r>
            <a:endParaRPr/>
          </a:p>
          <a:p>
            <a:pPr marL="342900" lvl="0" indent="-228600" algn="l" rtl="0">
              <a:spcBef>
                <a:spcPts val="1000"/>
              </a:spcBef>
              <a:spcAft>
                <a:spcPts val="0"/>
              </a:spcAft>
              <a:buSzPts val="180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772"/>
        <p:cNvGrpSpPr/>
        <p:nvPr/>
      </p:nvGrpSpPr>
      <p:grpSpPr>
        <a:xfrm>
          <a:off x="0" y="0"/>
          <a:ext cx="0" cy="0"/>
          <a:chOff x="0" y="0"/>
          <a:chExt cx="0" cy="0"/>
        </a:xfrm>
      </p:grpSpPr>
      <p:grpSp>
        <p:nvGrpSpPr>
          <p:cNvPr id="773" name="Google Shape;773;p49"/>
          <p:cNvGrpSpPr/>
          <p:nvPr/>
        </p:nvGrpSpPr>
        <p:grpSpPr>
          <a:xfrm>
            <a:off x="9" y="228600"/>
            <a:ext cx="2851523" cy="6638625"/>
            <a:chOff x="2487613" y="285750"/>
            <a:chExt cx="2428875" cy="5654676"/>
          </a:xfrm>
        </p:grpSpPr>
        <p:sp>
          <p:nvSpPr>
            <p:cNvPr id="774" name="Google Shape;774;p49"/>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9"/>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9"/>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9"/>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9"/>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9"/>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9"/>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9"/>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9"/>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9"/>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9"/>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9"/>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49"/>
          <p:cNvGrpSpPr/>
          <p:nvPr/>
        </p:nvGrpSpPr>
        <p:grpSpPr>
          <a:xfrm>
            <a:off x="27225" y="-786"/>
            <a:ext cx="2356675" cy="6854040"/>
            <a:chOff x="6627813" y="194833"/>
            <a:chExt cx="1952625" cy="5678918"/>
          </a:xfrm>
        </p:grpSpPr>
        <p:sp>
          <p:nvSpPr>
            <p:cNvPr id="787" name="Google Shape;787;p49"/>
            <p:cNvSpPr/>
            <p:nvPr/>
          </p:nvSpPr>
          <p:spPr>
            <a:xfrm>
              <a:off x="6627813" y="194833"/>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9"/>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9"/>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9"/>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9"/>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9"/>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9"/>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9"/>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9"/>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9"/>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9"/>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9"/>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49"/>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9"/>
          <p:cNvSpPr txBox="1">
            <a:spLocks noGrp="1"/>
          </p:cNvSpPr>
          <p:nvPr>
            <p:ph type="title"/>
          </p:nvPr>
        </p:nvSpPr>
        <p:spPr>
          <a:xfrm>
            <a:off x="1687669" y="624110"/>
            <a:ext cx="4137059" cy="128089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3200"/>
              <a:buFont typeface="Century Gothic"/>
              <a:buNone/>
            </a:pPr>
            <a:r>
              <a:rPr lang="en-US" sz="3200"/>
              <a:t>MODEL SELECTION AND RFECV</a:t>
            </a:r>
            <a:endParaRPr sz="3200"/>
          </a:p>
        </p:txBody>
      </p:sp>
      <p:sp>
        <p:nvSpPr>
          <p:cNvPr id="802" name="Google Shape;802;p49"/>
          <p:cNvSpPr txBox="1">
            <a:spLocks noGrp="1"/>
          </p:cNvSpPr>
          <p:nvPr>
            <p:ph type="body" idx="1"/>
          </p:nvPr>
        </p:nvSpPr>
        <p:spPr>
          <a:xfrm>
            <a:off x="1683956" y="2133600"/>
            <a:ext cx="4140772" cy="3777622"/>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600"/>
              <a:buChar char="🠶"/>
            </a:pPr>
            <a:r>
              <a:rPr lang="en-US" sz="1600">
                <a:solidFill>
                  <a:schemeClr val="dk1"/>
                </a:solidFill>
              </a:rPr>
              <a:t>1.Random Forests Model</a:t>
            </a:r>
            <a:endParaRPr/>
          </a:p>
          <a:p>
            <a:pPr marL="342900" lvl="0" indent="-342900" algn="l" rtl="0">
              <a:spcBef>
                <a:spcPts val="1000"/>
              </a:spcBef>
              <a:spcAft>
                <a:spcPts val="0"/>
              </a:spcAft>
              <a:buSzPts val="1600"/>
              <a:buChar char="🠶"/>
            </a:pPr>
            <a:r>
              <a:rPr lang="en-US" sz="1600">
                <a:solidFill>
                  <a:schemeClr val="dk1"/>
                </a:solidFill>
              </a:rPr>
              <a:t>2.Support Vector Machines</a:t>
            </a:r>
            <a:endParaRPr/>
          </a:p>
          <a:p>
            <a:pPr marL="342900" lvl="0" indent="-342900" algn="l" rtl="0">
              <a:spcBef>
                <a:spcPts val="1000"/>
              </a:spcBef>
              <a:spcAft>
                <a:spcPts val="0"/>
              </a:spcAft>
              <a:buSzPts val="1600"/>
              <a:buChar char="🠶"/>
            </a:pPr>
            <a:r>
              <a:rPr lang="en-US" sz="1600">
                <a:solidFill>
                  <a:schemeClr val="dk1"/>
                </a:solidFill>
              </a:rPr>
              <a:t>3.Gradient Boosting Classifier</a:t>
            </a:r>
            <a:endParaRPr/>
          </a:p>
          <a:p>
            <a:pPr marL="342900" lvl="0" indent="-342900" algn="l" rtl="0">
              <a:spcBef>
                <a:spcPts val="1000"/>
              </a:spcBef>
              <a:spcAft>
                <a:spcPts val="0"/>
              </a:spcAft>
              <a:buSzPts val="1600"/>
              <a:buChar char="🠶"/>
            </a:pPr>
            <a:r>
              <a:rPr lang="en-US" sz="1600">
                <a:solidFill>
                  <a:schemeClr val="dk1"/>
                </a:solidFill>
              </a:rPr>
              <a:t>4.K-nearest neighbors</a:t>
            </a:r>
            <a:endParaRPr/>
          </a:p>
          <a:p>
            <a:pPr marL="342900" lvl="0" indent="-342900" algn="l" rtl="0">
              <a:spcBef>
                <a:spcPts val="1000"/>
              </a:spcBef>
              <a:spcAft>
                <a:spcPts val="0"/>
              </a:spcAft>
              <a:buSzPts val="1600"/>
              <a:buChar char="🠶"/>
            </a:pPr>
            <a:r>
              <a:rPr lang="en-US" sz="1600">
                <a:solidFill>
                  <a:schemeClr val="dk1"/>
                </a:solidFill>
              </a:rPr>
              <a:t>5.Gaussian Naive Bayes</a:t>
            </a:r>
            <a:endParaRPr/>
          </a:p>
          <a:p>
            <a:pPr marL="342900" lvl="0" indent="-342900" algn="l" rtl="0">
              <a:spcBef>
                <a:spcPts val="1000"/>
              </a:spcBef>
              <a:spcAft>
                <a:spcPts val="0"/>
              </a:spcAft>
              <a:buSzPts val="1600"/>
              <a:buChar char="🠶"/>
            </a:pPr>
            <a:r>
              <a:rPr lang="en-US" sz="1600">
                <a:solidFill>
                  <a:schemeClr val="dk1"/>
                </a:solidFill>
              </a:rPr>
              <a:t>6.Logistic Regression</a:t>
            </a:r>
            <a:endParaRPr/>
          </a:p>
          <a:p>
            <a:pPr marL="342900" lvl="0" indent="-342900" algn="l" rtl="0">
              <a:spcBef>
                <a:spcPts val="1000"/>
              </a:spcBef>
              <a:spcAft>
                <a:spcPts val="0"/>
              </a:spcAft>
              <a:buSzPts val="1600"/>
              <a:buChar char="🠶"/>
            </a:pPr>
            <a:r>
              <a:rPr lang="en-US" sz="1600">
                <a:solidFill>
                  <a:schemeClr val="dk1"/>
                </a:solidFill>
              </a:rPr>
              <a:t>7.Decision Tree</a:t>
            </a:r>
            <a:endParaRPr/>
          </a:p>
          <a:p>
            <a:pPr marL="457200" lvl="0" indent="0" algn="l" rtl="0">
              <a:spcBef>
                <a:spcPts val="1000"/>
              </a:spcBef>
              <a:spcAft>
                <a:spcPts val="0"/>
              </a:spcAft>
              <a:buNone/>
            </a:pPr>
            <a:endParaRPr b="1">
              <a:solidFill>
                <a:schemeClr val="dk1"/>
              </a:solidFill>
            </a:endParaRPr>
          </a:p>
        </p:txBody>
      </p:sp>
      <p:sp>
        <p:nvSpPr>
          <p:cNvPr id="803" name="Google Shape;803;p49"/>
          <p:cNvSpPr/>
          <p:nvPr/>
        </p:nvSpPr>
        <p:spPr>
          <a:xfrm>
            <a:off x="6086040" y="645106"/>
            <a:ext cx="5451627" cy="5247747"/>
          </a:xfrm>
          <a:prstGeom prst="rect">
            <a:avLst/>
          </a:prstGeom>
          <a:solidFill>
            <a:srgbClr val="FFFFFE"/>
          </a:solidFill>
          <a:ln w="12700" cap="sq"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804" name="Google Shape;804;p49"/>
          <p:cNvPicPr preferRelativeResize="0"/>
          <p:nvPr/>
        </p:nvPicPr>
        <p:blipFill rotWithShape="1">
          <a:blip r:embed="rId3">
            <a:alphaModFix/>
          </a:blip>
          <a:srcRect/>
          <a:stretch/>
        </p:blipFill>
        <p:spPr>
          <a:xfrm>
            <a:off x="6696281" y="809698"/>
            <a:ext cx="4223732" cy="2534239"/>
          </a:xfrm>
          <a:prstGeom prst="rect">
            <a:avLst/>
          </a:prstGeom>
          <a:noFill/>
          <a:ln>
            <a:noFill/>
          </a:ln>
        </p:spPr>
      </p:pic>
      <p:pic>
        <p:nvPicPr>
          <p:cNvPr id="805" name="Google Shape;805;p49"/>
          <p:cNvPicPr preferRelativeResize="0">
            <a:picLocks noGrp="1"/>
          </p:cNvPicPr>
          <p:nvPr>
            <p:ph type="body" idx="2"/>
          </p:nvPr>
        </p:nvPicPr>
        <p:blipFill rotWithShape="1">
          <a:blip r:embed="rId4">
            <a:alphaModFix/>
          </a:blip>
          <a:srcRect/>
          <a:stretch/>
        </p:blipFill>
        <p:spPr>
          <a:xfrm>
            <a:off x="6255642" y="4079216"/>
            <a:ext cx="5112423" cy="107360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809"/>
        <p:cNvGrpSpPr/>
        <p:nvPr/>
      </p:nvGrpSpPr>
      <p:grpSpPr>
        <a:xfrm>
          <a:off x="0" y="0"/>
          <a:ext cx="0" cy="0"/>
          <a:chOff x="0" y="0"/>
          <a:chExt cx="0" cy="0"/>
        </a:xfrm>
      </p:grpSpPr>
      <p:grpSp>
        <p:nvGrpSpPr>
          <p:cNvPr id="810" name="Google Shape;810;p50"/>
          <p:cNvGrpSpPr/>
          <p:nvPr/>
        </p:nvGrpSpPr>
        <p:grpSpPr>
          <a:xfrm>
            <a:off x="9" y="228600"/>
            <a:ext cx="2851523" cy="6638625"/>
            <a:chOff x="2487613" y="285750"/>
            <a:chExt cx="2428875" cy="5654676"/>
          </a:xfrm>
        </p:grpSpPr>
        <p:sp>
          <p:nvSpPr>
            <p:cNvPr id="811" name="Google Shape;811;p50"/>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0"/>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0"/>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0"/>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0"/>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0"/>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0"/>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0"/>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0"/>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0"/>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0"/>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0"/>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50"/>
          <p:cNvGrpSpPr/>
          <p:nvPr/>
        </p:nvGrpSpPr>
        <p:grpSpPr>
          <a:xfrm>
            <a:off x="27225" y="-786"/>
            <a:ext cx="2356675" cy="6854040"/>
            <a:chOff x="6627813" y="194833"/>
            <a:chExt cx="1952625" cy="5678918"/>
          </a:xfrm>
        </p:grpSpPr>
        <p:sp>
          <p:nvSpPr>
            <p:cNvPr id="824" name="Google Shape;824;p50"/>
            <p:cNvSpPr/>
            <p:nvPr/>
          </p:nvSpPr>
          <p:spPr>
            <a:xfrm>
              <a:off x="6627813" y="194833"/>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0"/>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0"/>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0"/>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0"/>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0"/>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0"/>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0"/>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0"/>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0"/>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0"/>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0"/>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 name="Google Shape;836;p50"/>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0"/>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0"/>
          <p:cNvSpPr/>
          <p:nvPr/>
        </p:nvSpPr>
        <p:spPr>
          <a:xfrm>
            <a:off x="0" y="-786"/>
            <a:ext cx="12192000" cy="6854038"/>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39" name="Google Shape;839;p50"/>
          <p:cNvSpPr/>
          <p:nvPr/>
        </p:nvSpPr>
        <p:spPr>
          <a:xfrm>
            <a:off x="-1"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0"/>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FEFFFF"/>
              </a:buClr>
              <a:buSzPts val="4000"/>
              <a:buFont typeface="Century Gothic"/>
              <a:buNone/>
            </a:pPr>
            <a:r>
              <a:rPr lang="en-US" sz="4000">
                <a:solidFill>
                  <a:srgbClr val="FEFFFF"/>
                </a:solidFill>
              </a:rPr>
              <a:t>RESULT AND ANALYSIS</a:t>
            </a:r>
            <a:endParaRPr/>
          </a:p>
        </p:txBody>
      </p:sp>
      <p:sp>
        <p:nvSpPr>
          <p:cNvPr id="841" name="Google Shape;841;p50"/>
          <p:cNvSpPr/>
          <p:nvPr/>
        </p:nvSpPr>
        <p:spPr>
          <a:xfrm>
            <a:off x="0" y="5033007"/>
            <a:ext cx="5404022" cy="857047"/>
          </a:xfrm>
          <a:custGeom>
            <a:avLst/>
            <a:gdLst/>
            <a:ahLst/>
            <a:cxnLst/>
            <a:rect l="l" t="t" r="r" b="b"/>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842" name="Google Shape;842;p50"/>
          <p:cNvSpPr txBox="1">
            <a:spLocks noGrp="1"/>
          </p:cNvSpPr>
          <p:nvPr>
            <p:ph type="body" idx="1"/>
          </p:nvPr>
        </p:nvSpPr>
        <p:spPr>
          <a:xfrm>
            <a:off x="540279" y="5189400"/>
            <a:ext cx="3778870" cy="5442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600"/>
              <a:buNone/>
            </a:pPr>
            <a:r>
              <a:rPr lang="en-US" sz="1600">
                <a:solidFill>
                  <a:srgbClr val="FEFFFF"/>
                </a:solidFill>
              </a:rPr>
              <a:t>Used Random Forest classifier, giving us the final result as shown</a:t>
            </a:r>
            <a:endParaRPr/>
          </a:p>
        </p:txBody>
      </p:sp>
      <p:pic>
        <p:nvPicPr>
          <p:cNvPr id="843" name="Google Shape;843;p50"/>
          <p:cNvPicPr preferRelativeResize="0"/>
          <p:nvPr/>
        </p:nvPicPr>
        <p:blipFill rotWithShape="1">
          <a:blip r:embed="rId3">
            <a:alphaModFix/>
          </a:blip>
          <a:srcRect/>
          <a:stretch/>
        </p:blipFill>
        <p:spPr>
          <a:xfrm>
            <a:off x="5587994" y="2512647"/>
            <a:ext cx="5640502" cy="184000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333"/>
        <p:cNvGrpSpPr/>
        <p:nvPr/>
      </p:nvGrpSpPr>
      <p:grpSpPr>
        <a:xfrm>
          <a:off x="0" y="0"/>
          <a:ext cx="0" cy="0"/>
          <a:chOff x="0" y="0"/>
          <a:chExt cx="0" cy="0"/>
        </a:xfrm>
      </p:grpSpPr>
      <p:sp>
        <p:nvSpPr>
          <p:cNvPr id="334" name="Google Shape;334;p35"/>
          <p:cNvSpPr/>
          <p:nvPr/>
        </p:nvSpPr>
        <p:spPr>
          <a:xfrm>
            <a:off x="1" y="0"/>
            <a:ext cx="4059079"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35" name="Google Shape;335;p35"/>
          <p:cNvSpPr txBox="1">
            <a:spLocks noGrp="1"/>
          </p:cNvSpPr>
          <p:nvPr>
            <p:ph type="title"/>
          </p:nvPr>
        </p:nvSpPr>
        <p:spPr>
          <a:xfrm>
            <a:off x="1259893" y="3101093"/>
            <a:ext cx="2454052" cy="302934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700"/>
              <a:buFont typeface="Century Gothic"/>
              <a:buNone/>
            </a:pPr>
            <a:r>
              <a:rPr lang="en-US" sz="2700">
                <a:solidFill>
                  <a:schemeClr val="lt1"/>
                </a:solidFill>
              </a:rPr>
              <a:t>GOAL:To predict if a passenger survived the sinking of the Titanic or not</a:t>
            </a:r>
            <a:br>
              <a:rPr lang="en-US" sz="2700">
                <a:solidFill>
                  <a:schemeClr val="lt1"/>
                </a:solidFill>
              </a:rPr>
            </a:br>
            <a:endParaRPr sz="2700">
              <a:solidFill>
                <a:schemeClr val="lt1"/>
              </a:solidFill>
            </a:endParaRPr>
          </a:p>
        </p:txBody>
      </p:sp>
      <p:sp>
        <p:nvSpPr>
          <p:cNvPr id="336" name="Google Shape;336;p35"/>
          <p:cNvSpPr/>
          <p:nvPr/>
        </p:nvSpPr>
        <p:spPr>
          <a:xfrm rot="10800000" flipH="1">
            <a:off x="-159" y="3179901"/>
            <a:ext cx="1098194" cy="514066"/>
          </a:xfrm>
          <a:custGeom>
            <a:avLst/>
            <a:gdLst/>
            <a:ahLst/>
            <a:cxnLst/>
            <a:rect l="l" t="t" r="r" b="b"/>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a:off x="4795736" y="0"/>
            <a:ext cx="7396264" cy="6858000"/>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338" name="Google Shape;338;p35"/>
          <p:cNvGrpSpPr/>
          <p:nvPr/>
        </p:nvGrpSpPr>
        <p:grpSpPr>
          <a:xfrm>
            <a:off x="4713144" y="642193"/>
            <a:ext cx="6832212" cy="5263493"/>
            <a:chOff x="0" y="642"/>
            <a:chExt cx="6832212" cy="5263493"/>
          </a:xfrm>
        </p:grpSpPr>
        <p:sp>
          <p:nvSpPr>
            <p:cNvPr id="339" name="Google Shape;339;p35"/>
            <p:cNvSpPr/>
            <p:nvPr/>
          </p:nvSpPr>
          <p:spPr>
            <a:xfrm>
              <a:off x="0" y="642"/>
              <a:ext cx="6832212" cy="1503855"/>
            </a:xfrm>
            <a:prstGeom prst="roundRect">
              <a:avLst>
                <a:gd name="adj" fmla="val 10000"/>
              </a:avLst>
            </a:prstGeom>
            <a:solidFill>
              <a:srgbClr val="DD7C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454916" y="339010"/>
              <a:ext cx="827120" cy="82712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1736952" y="642"/>
              <a:ext cx="5095259" cy="15038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txBox="1"/>
            <p:nvPr/>
          </p:nvSpPr>
          <p:spPr>
            <a:xfrm>
              <a:off x="1736952" y="642"/>
              <a:ext cx="5095259" cy="1503855"/>
            </a:xfrm>
            <a:prstGeom prst="rect">
              <a:avLst/>
            </a:prstGeom>
            <a:noFill/>
            <a:ln>
              <a:noFill/>
            </a:ln>
          </p:spPr>
          <p:txBody>
            <a:bodyPr spcFirstLastPara="1" wrap="square" lIns="159150" tIns="159150" rIns="159150" bIns="159150" anchor="ctr" anchorCtr="0">
              <a:noAutofit/>
            </a:bodyPr>
            <a:lstStyle/>
            <a:p>
              <a:pPr marL="0" marR="0" lvl="0" indent="0" algn="l" rtl="0">
                <a:lnSpc>
                  <a:spcPct val="90000"/>
                </a:lnSpc>
                <a:spcBef>
                  <a:spcPts val="0"/>
                </a:spcBef>
                <a:spcAft>
                  <a:spcPts val="0"/>
                </a:spcAft>
                <a:buClr>
                  <a:schemeClr val="dk1"/>
                </a:buClr>
                <a:buSzPts val="1600"/>
                <a:buFont typeface="Century Gothic"/>
                <a:buNone/>
              </a:pPr>
              <a:r>
                <a:rPr lang="en-US" sz="1600">
                  <a:solidFill>
                    <a:schemeClr val="dk1"/>
                  </a:solidFill>
                  <a:latin typeface="Century Gothic"/>
                  <a:ea typeface="Century Gothic"/>
                  <a:cs typeface="Century Gothic"/>
                  <a:sym typeface="Century Gothic"/>
                </a:rPr>
                <a:t>Shipwreck killed 1502 out of 2224 passengers and crew</a:t>
              </a:r>
              <a:endParaRPr/>
            </a:p>
          </p:txBody>
        </p:sp>
        <p:sp>
          <p:nvSpPr>
            <p:cNvPr id="343" name="Google Shape;343;p35"/>
            <p:cNvSpPr/>
            <p:nvPr/>
          </p:nvSpPr>
          <p:spPr>
            <a:xfrm>
              <a:off x="0" y="1880461"/>
              <a:ext cx="6832212" cy="1503855"/>
            </a:xfrm>
            <a:prstGeom prst="roundRect">
              <a:avLst>
                <a:gd name="adj" fmla="val 10000"/>
              </a:avLst>
            </a:prstGeom>
            <a:solidFill>
              <a:srgbClr val="9F83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454916" y="2218829"/>
              <a:ext cx="827120" cy="82712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1736952" y="1880461"/>
              <a:ext cx="5095259" cy="15038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txBox="1"/>
            <p:nvPr/>
          </p:nvSpPr>
          <p:spPr>
            <a:xfrm>
              <a:off x="1736952" y="1880461"/>
              <a:ext cx="5095259" cy="1503855"/>
            </a:xfrm>
            <a:prstGeom prst="rect">
              <a:avLst/>
            </a:prstGeom>
            <a:noFill/>
            <a:ln>
              <a:noFill/>
            </a:ln>
          </p:spPr>
          <p:txBody>
            <a:bodyPr spcFirstLastPara="1" wrap="square" lIns="159150" tIns="159150" rIns="159150" bIns="159150" anchor="ctr" anchorCtr="0">
              <a:noAutofit/>
            </a:bodyPr>
            <a:lstStyle/>
            <a:p>
              <a:pPr marL="0" marR="0" lvl="0" indent="0" algn="l" rtl="0">
                <a:lnSpc>
                  <a:spcPct val="90000"/>
                </a:lnSpc>
                <a:spcBef>
                  <a:spcPts val="0"/>
                </a:spcBef>
                <a:spcAft>
                  <a:spcPts val="0"/>
                </a:spcAft>
                <a:buClr>
                  <a:schemeClr val="dk1"/>
                </a:buClr>
                <a:buSzPts val="1600"/>
                <a:buFont typeface="Century Gothic"/>
                <a:buNone/>
              </a:pPr>
              <a:r>
                <a:rPr lang="en-US" sz="1600">
                  <a:solidFill>
                    <a:schemeClr val="dk1"/>
                  </a:solidFill>
                  <a:latin typeface="Century Gothic"/>
                  <a:ea typeface="Century Gothic"/>
                  <a:cs typeface="Century Gothic"/>
                  <a:sym typeface="Century Gothic"/>
                </a:rPr>
                <a:t>Some groups of people were more likely to survive than others, such as women, children, and the upper-class</a:t>
              </a:r>
              <a:endParaRPr/>
            </a:p>
          </p:txBody>
        </p:sp>
        <p:sp>
          <p:nvSpPr>
            <p:cNvPr id="347" name="Google Shape;347;p35"/>
            <p:cNvSpPr/>
            <p:nvPr/>
          </p:nvSpPr>
          <p:spPr>
            <a:xfrm>
              <a:off x="0" y="3760280"/>
              <a:ext cx="6832212" cy="1503855"/>
            </a:xfrm>
            <a:prstGeom prst="roundRect">
              <a:avLst>
                <a:gd name="adj" fmla="val 10000"/>
              </a:avLst>
            </a:prstGeom>
            <a:solidFill>
              <a:srgbClr val="708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454916" y="4098648"/>
              <a:ext cx="827120" cy="82712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1736952" y="3760280"/>
              <a:ext cx="5095259" cy="15038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txBox="1"/>
            <p:nvPr/>
          </p:nvSpPr>
          <p:spPr>
            <a:xfrm>
              <a:off x="1736952" y="3760280"/>
              <a:ext cx="5095259" cy="1503855"/>
            </a:xfrm>
            <a:prstGeom prst="rect">
              <a:avLst/>
            </a:prstGeom>
            <a:noFill/>
            <a:ln>
              <a:noFill/>
            </a:ln>
          </p:spPr>
          <p:txBody>
            <a:bodyPr spcFirstLastPara="1" wrap="square" lIns="159150" tIns="159150" rIns="159150" bIns="159150" anchor="ctr" anchorCtr="0">
              <a:noAutofit/>
            </a:bodyPr>
            <a:lstStyle/>
            <a:p>
              <a:pPr marL="0" marR="0" lvl="0" indent="0" algn="l" rtl="0">
                <a:lnSpc>
                  <a:spcPct val="90000"/>
                </a:lnSpc>
                <a:spcBef>
                  <a:spcPts val="0"/>
                </a:spcBef>
                <a:spcAft>
                  <a:spcPts val="0"/>
                </a:spcAft>
                <a:buClr>
                  <a:schemeClr val="dk1"/>
                </a:buClr>
                <a:buSzPts val="1600"/>
                <a:buFont typeface="Century Gothic"/>
                <a:buNone/>
              </a:pPr>
              <a:r>
                <a:rPr lang="en-US" sz="1600">
                  <a:solidFill>
                    <a:schemeClr val="dk1"/>
                  </a:solidFill>
                  <a:latin typeface="Century Gothic"/>
                  <a:ea typeface="Century Gothic"/>
                  <a:cs typeface="Century Gothic"/>
                  <a:sym typeface="Century Gothic"/>
                </a:rPr>
                <a:t>The challenge is to complete the analysis of what sorts of people were likely to survive and to apply the tools of machine learning to predict which passengers survived the tragedy</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47"/>
        <p:cNvGrpSpPr/>
        <p:nvPr/>
      </p:nvGrpSpPr>
      <p:grpSpPr>
        <a:xfrm>
          <a:off x="0" y="0"/>
          <a:ext cx="0" cy="0"/>
          <a:chOff x="0" y="0"/>
          <a:chExt cx="0" cy="0"/>
        </a:xfrm>
      </p:grpSpPr>
      <p:grpSp>
        <p:nvGrpSpPr>
          <p:cNvPr id="848" name="Google Shape;848;p51"/>
          <p:cNvGrpSpPr/>
          <p:nvPr/>
        </p:nvGrpSpPr>
        <p:grpSpPr>
          <a:xfrm>
            <a:off x="9" y="228600"/>
            <a:ext cx="2851523" cy="6638625"/>
            <a:chOff x="2487613" y="285750"/>
            <a:chExt cx="2428875" cy="5654676"/>
          </a:xfrm>
        </p:grpSpPr>
        <p:sp>
          <p:nvSpPr>
            <p:cNvPr id="849" name="Google Shape;849;p51"/>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1"/>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1"/>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1"/>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1"/>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1"/>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1"/>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1"/>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1"/>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1"/>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1"/>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1"/>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51"/>
          <p:cNvGrpSpPr/>
          <p:nvPr/>
        </p:nvGrpSpPr>
        <p:grpSpPr>
          <a:xfrm>
            <a:off x="27225" y="-786"/>
            <a:ext cx="2356675" cy="6854040"/>
            <a:chOff x="6627813" y="194833"/>
            <a:chExt cx="1952625" cy="5678918"/>
          </a:xfrm>
        </p:grpSpPr>
        <p:sp>
          <p:nvSpPr>
            <p:cNvPr id="862" name="Google Shape;862;p51"/>
            <p:cNvSpPr/>
            <p:nvPr/>
          </p:nvSpPr>
          <p:spPr>
            <a:xfrm>
              <a:off x="6627813" y="194833"/>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1"/>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1"/>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1"/>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1"/>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1"/>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1"/>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1"/>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1"/>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 name="Google Shape;874;p51"/>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1"/>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1"/>
          <p:cNvSpPr/>
          <p:nvPr/>
        </p:nvSpPr>
        <p:spPr>
          <a:xfrm>
            <a:off x="2" y="0"/>
            <a:ext cx="12191998"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877" name="Google Shape;877;p51"/>
          <p:cNvGrpSpPr/>
          <p:nvPr/>
        </p:nvGrpSpPr>
        <p:grpSpPr>
          <a:xfrm flipH="1">
            <a:off x="6009967" y="0"/>
            <a:ext cx="6176982" cy="6853245"/>
            <a:chOff x="2487613" y="285750"/>
            <a:chExt cx="2428876" cy="5654676"/>
          </a:xfrm>
        </p:grpSpPr>
        <p:sp>
          <p:nvSpPr>
            <p:cNvPr id="878" name="Google Shape;878;p51"/>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1"/>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1"/>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1"/>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1"/>
            <p:cNvSpPr/>
            <p:nvPr/>
          </p:nvSpPr>
          <p:spPr>
            <a:xfrm>
              <a:off x="3148014" y="468286"/>
              <a:ext cx="1768475" cy="4262464"/>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 name="Google Shape;890;p51"/>
          <p:cNvSpPr/>
          <p:nvPr/>
        </p:nvSpPr>
        <p:spPr>
          <a:xfrm>
            <a:off x="0" y="1159566"/>
            <a:ext cx="7560245" cy="453886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a:gsLst>
              <a:gs pos="0">
                <a:srgbClr val="922A0E"/>
              </a:gs>
              <a:gs pos="23000">
                <a:srgbClr val="922A0E"/>
              </a:gs>
              <a:gs pos="69000">
                <a:srgbClr val="7B230B"/>
              </a:gs>
              <a:gs pos="97000">
                <a:srgbClr val="73210B"/>
              </a:gs>
              <a:gs pos="100000">
                <a:srgbClr val="73210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1"/>
          <p:cNvSpPr txBox="1">
            <a:spLocks noGrp="1"/>
          </p:cNvSpPr>
          <p:nvPr>
            <p:ph type="title"/>
          </p:nvPr>
        </p:nvSpPr>
        <p:spPr>
          <a:xfrm>
            <a:off x="987215" y="1318590"/>
            <a:ext cx="5102159" cy="42208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ts val="5400"/>
              <a:buFont typeface="Century Gothic"/>
              <a:buNone/>
            </a:pPr>
            <a:r>
              <a:rPr lang="en-US" sz="5400">
                <a:solidFill>
                  <a:srgbClr val="FFFFFF"/>
                </a:solidFill>
              </a:rPr>
              <a:t>A DIFFERENT APPROACH</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95"/>
        <p:cNvGrpSpPr/>
        <p:nvPr/>
      </p:nvGrpSpPr>
      <p:grpSpPr>
        <a:xfrm>
          <a:off x="0" y="0"/>
          <a:ext cx="0" cy="0"/>
          <a:chOff x="0" y="0"/>
          <a:chExt cx="0" cy="0"/>
        </a:xfrm>
      </p:grpSpPr>
      <p:sp>
        <p:nvSpPr>
          <p:cNvPr id="896" name="Google Shape;896;p52"/>
          <p:cNvSpPr/>
          <p:nvPr/>
        </p:nvSpPr>
        <p:spPr>
          <a:xfrm>
            <a:off x="2" y="0"/>
            <a:ext cx="12191998"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97" name="Google Shape;897;p52"/>
          <p:cNvSpPr txBox="1">
            <a:spLocks noGrp="1"/>
          </p:cNvSpPr>
          <p:nvPr>
            <p:ph type="title"/>
          </p:nvPr>
        </p:nvSpPr>
        <p:spPr>
          <a:xfrm>
            <a:off x="1046019" y="942108"/>
            <a:ext cx="3256550" cy="496911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58533E"/>
              </a:buClr>
              <a:buSzPts val="3600"/>
              <a:buFont typeface="Century Gothic"/>
              <a:buNone/>
            </a:pPr>
            <a:r>
              <a:rPr lang="en-US">
                <a:solidFill>
                  <a:srgbClr val="58533E"/>
                </a:solidFill>
              </a:rPr>
              <a:t>DATA CLEANING AND FEATURE CHOOSING</a:t>
            </a:r>
            <a:endParaRPr/>
          </a:p>
        </p:txBody>
      </p:sp>
      <p:sp>
        <p:nvSpPr>
          <p:cNvPr id="898" name="Google Shape;898;p52"/>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9" name="Google Shape;899;p52"/>
          <p:cNvCxnSpPr/>
          <p:nvPr/>
        </p:nvCxnSpPr>
        <p:spPr>
          <a:xfrm>
            <a:off x="4654296" y="1871831"/>
            <a:ext cx="0" cy="3200400"/>
          </a:xfrm>
          <a:prstGeom prst="straightConnector1">
            <a:avLst/>
          </a:prstGeom>
          <a:noFill/>
          <a:ln w="15875" cap="flat" cmpd="sng">
            <a:solidFill>
              <a:schemeClr val="accent4"/>
            </a:solidFill>
            <a:prstDash val="solid"/>
            <a:round/>
            <a:headEnd type="none" w="sm" len="sm"/>
            <a:tailEnd type="none" w="sm" len="sm"/>
          </a:ln>
        </p:spPr>
      </p:cxnSp>
      <p:grpSp>
        <p:nvGrpSpPr>
          <p:cNvPr id="900" name="Google Shape;900;p52"/>
          <p:cNvGrpSpPr/>
          <p:nvPr/>
        </p:nvGrpSpPr>
        <p:grpSpPr>
          <a:xfrm flipH="1">
            <a:off x="6009967" y="0"/>
            <a:ext cx="6176982" cy="6853245"/>
            <a:chOff x="2487613" y="285750"/>
            <a:chExt cx="2428876" cy="5654676"/>
          </a:xfrm>
        </p:grpSpPr>
        <p:sp>
          <p:nvSpPr>
            <p:cNvPr id="901" name="Google Shape;901;p52"/>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lt1">
                <a:alpha val="2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lt1">
                <a:alpha val="2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lt1">
                <a:alpha val="2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lt1">
                <a:alpha val="2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lt1">
                <a:alpha val="2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lt1">
                <a:alpha val="2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lt1">
                <a:alpha val="2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lt1">
                <a:alpha val="2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3148014" y="468286"/>
              <a:ext cx="1768475" cy="4262464"/>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lt1">
                <a:alpha val="2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lt1">
                <a:alpha val="2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lt1">
                <a:alpha val="2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lt1">
                <a:alpha val="2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 name="Google Shape;913;p52"/>
          <p:cNvSpPr txBox="1">
            <a:spLocks noGrp="1"/>
          </p:cNvSpPr>
          <p:nvPr>
            <p:ph type="body" idx="1"/>
          </p:nvPr>
        </p:nvSpPr>
        <p:spPr>
          <a:xfrm>
            <a:off x="5049062" y="942108"/>
            <a:ext cx="6455549" cy="4969114"/>
          </a:xfrm>
          <a:prstGeom prst="rect">
            <a:avLst/>
          </a:prstGeom>
          <a:noFill/>
          <a:ln>
            <a:noFill/>
          </a:ln>
        </p:spPr>
        <p:txBody>
          <a:bodyPr spcFirstLastPara="1" wrap="square" lIns="91425" tIns="45700" rIns="91425" bIns="45700" anchor="ctr" anchorCtr="0">
            <a:noAutofit/>
          </a:bodyPr>
          <a:lstStyle/>
          <a:p>
            <a:pPr marL="342900" lvl="0" indent="-342900" algn="l" rtl="0">
              <a:spcBef>
                <a:spcPts val="0"/>
              </a:spcBef>
              <a:spcAft>
                <a:spcPts val="0"/>
              </a:spcAft>
              <a:buSzPts val="1800"/>
              <a:buChar char="🠶"/>
            </a:pPr>
            <a:r>
              <a:rPr lang="en-US">
                <a:solidFill>
                  <a:srgbClr val="58533E"/>
                </a:solidFill>
              </a:rPr>
              <a:t>Created 6 different dataframes to check how it affects the results differently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917"/>
        <p:cNvGrpSpPr/>
        <p:nvPr/>
      </p:nvGrpSpPr>
      <p:grpSpPr>
        <a:xfrm>
          <a:off x="0" y="0"/>
          <a:ext cx="0" cy="0"/>
          <a:chOff x="0" y="0"/>
          <a:chExt cx="0" cy="0"/>
        </a:xfrm>
      </p:grpSpPr>
      <p:sp>
        <p:nvSpPr>
          <p:cNvPr id="918" name="Google Shape;918;p53"/>
          <p:cNvSpPr/>
          <p:nvPr/>
        </p:nvSpPr>
        <p:spPr>
          <a:xfrm>
            <a:off x="1" y="0"/>
            <a:ext cx="4059079"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19" name="Google Shape;919;p53"/>
          <p:cNvSpPr txBox="1">
            <a:spLocks noGrp="1"/>
          </p:cNvSpPr>
          <p:nvPr>
            <p:ph type="title"/>
          </p:nvPr>
        </p:nvSpPr>
        <p:spPr>
          <a:xfrm>
            <a:off x="1474743" y="2274843"/>
            <a:ext cx="2454000" cy="3029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2700"/>
              <a:buFont typeface="Century Gothic"/>
              <a:buNone/>
            </a:pPr>
            <a:r>
              <a:rPr lang="en-US" sz="2700">
                <a:solidFill>
                  <a:schemeClr val="lt1"/>
                </a:solidFill>
              </a:rPr>
              <a:t>TEST DATAFRAMES</a:t>
            </a:r>
            <a:endParaRPr/>
          </a:p>
        </p:txBody>
      </p:sp>
      <p:sp>
        <p:nvSpPr>
          <p:cNvPr id="920" name="Google Shape;920;p53"/>
          <p:cNvSpPr/>
          <p:nvPr/>
        </p:nvSpPr>
        <p:spPr>
          <a:xfrm rot="10800000" flipH="1">
            <a:off x="-159" y="3179901"/>
            <a:ext cx="1098194" cy="514066"/>
          </a:xfrm>
          <a:custGeom>
            <a:avLst/>
            <a:gdLst/>
            <a:ahLst/>
            <a:cxnLst/>
            <a:rect l="l" t="t" r="r" b="b"/>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3"/>
          <p:cNvSpPr/>
          <p:nvPr/>
        </p:nvSpPr>
        <p:spPr>
          <a:xfrm>
            <a:off x="4795736" y="0"/>
            <a:ext cx="7396264" cy="6858000"/>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922" name="Google Shape;922;p53"/>
          <p:cNvGrpSpPr/>
          <p:nvPr/>
        </p:nvGrpSpPr>
        <p:grpSpPr>
          <a:xfrm>
            <a:off x="4713144" y="644121"/>
            <a:ext cx="6832212" cy="5259638"/>
            <a:chOff x="0" y="2570"/>
            <a:chExt cx="6832212" cy="5259638"/>
          </a:xfrm>
        </p:grpSpPr>
        <p:cxnSp>
          <p:nvCxnSpPr>
            <p:cNvPr id="923" name="Google Shape;923;p53"/>
            <p:cNvCxnSpPr/>
            <p:nvPr/>
          </p:nvCxnSpPr>
          <p:spPr>
            <a:xfrm>
              <a:off x="0" y="2570"/>
              <a:ext cx="6832212" cy="0"/>
            </a:xfrm>
            <a:prstGeom prst="straightConnector1">
              <a:avLst/>
            </a:prstGeom>
            <a:gradFill>
              <a:gsLst>
                <a:gs pos="0">
                  <a:srgbClr val="DF8A47"/>
                </a:gs>
                <a:gs pos="100000">
                  <a:srgbClr val="CC7213"/>
                </a:gs>
              </a:gsLst>
              <a:lin ang="5400000" scaled="0"/>
            </a:gradFill>
            <a:ln w="9525" cap="rnd" cmpd="sng">
              <a:solidFill>
                <a:srgbClr val="DD7C16"/>
              </a:solidFill>
              <a:prstDash val="solid"/>
              <a:round/>
              <a:headEnd type="none" w="sm" len="sm"/>
              <a:tailEnd type="none" w="sm" len="sm"/>
            </a:ln>
            <a:effectLst>
              <a:outerShdw blurRad="38100" dist="25400" dir="5400000" rotWithShape="0">
                <a:srgbClr val="000000">
                  <a:alpha val="24705"/>
                </a:srgbClr>
              </a:outerShdw>
            </a:effectLst>
          </p:spPr>
        </p:cxnSp>
        <p:sp>
          <p:nvSpPr>
            <p:cNvPr id="924" name="Google Shape;924;p53"/>
            <p:cNvSpPr/>
            <p:nvPr/>
          </p:nvSpPr>
          <p:spPr>
            <a:xfrm>
              <a:off x="0" y="2570"/>
              <a:ext cx="6832212" cy="8766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3"/>
            <p:cNvSpPr txBox="1"/>
            <p:nvPr/>
          </p:nvSpPr>
          <p:spPr>
            <a:xfrm>
              <a:off x="0" y="2570"/>
              <a:ext cx="6832212" cy="876606"/>
            </a:xfrm>
            <a:prstGeom prst="rect">
              <a:avLst/>
            </a:prstGeom>
            <a:noFill/>
            <a:ln>
              <a:noFill/>
            </a:ln>
          </p:spPr>
          <p:txBody>
            <a:bodyPr spcFirstLastPara="1" wrap="square" lIns="110475" tIns="110475" rIns="110475" bIns="110475" anchor="t" anchorCtr="0">
              <a:noAutofit/>
            </a:bodyPr>
            <a:lstStyle/>
            <a:p>
              <a:pPr marL="0" marR="0" lvl="0" indent="0" algn="l" rtl="0">
                <a:lnSpc>
                  <a:spcPct val="90000"/>
                </a:lnSpc>
                <a:spcBef>
                  <a:spcPts val="0"/>
                </a:spcBef>
                <a:spcAft>
                  <a:spcPts val="0"/>
                </a:spcAft>
                <a:buClr>
                  <a:schemeClr val="dk1"/>
                </a:buClr>
                <a:buSzPts val="2900"/>
                <a:buFont typeface="Century Gothic"/>
                <a:buNone/>
              </a:pPr>
              <a:r>
                <a:rPr lang="en-US" sz="2900">
                  <a:solidFill>
                    <a:schemeClr val="dk1"/>
                  </a:solidFill>
                  <a:latin typeface="Century Gothic"/>
                  <a:ea typeface="Century Gothic"/>
                  <a:cs typeface="Century Gothic"/>
                  <a:sym typeface="Century Gothic"/>
                </a:rPr>
                <a:t>Test1- Used all the features</a:t>
              </a:r>
              <a:endParaRPr/>
            </a:p>
          </p:txBody>
        </p:sp>
        <p:cxnSp>
          <p:nvCxnSpPr>
            <p:cNvPr id="926" name="Google Shape;926;p53"/>
            <p:cNvCxnSpPr/>
            <p:nvPr/>
          </p:nvCxnSpPr>
          <p:spPr>
            <a:xfrm>
              <a:off x="0" y="879176"/>
              <a:ext cx="6832212" cy="0"/>
            </a:xfrm>
            <a:prstGeom prst="straightConnector1">
              <a:avLst/>
            </a:prstGeom>
            <a:gradFill>
              <a:gsLst>
                <a:gs pos="0">
                  <a:srgbClr val="A78F65"/>
                </a:gs>
                <a:gs pos="100000">
                  <a:srgbClr val="937949"/>
                </a:gs>
              </a:gsLst>
              <a:lin ang="5400000" scaled="0"/>
            </a:gradFill>
            <a:ln w="9525" cap="rnd" cmpd="sng">
              <a:solidFill>
                <a:srgbClr val="9F834F"/>
              </a:solidFill>
              <a:prstDash val="solid"/>
              <a:round/>
              <a:headEnd type="none" w="sm" len="sm"/>
              <a:tailEnd type="none" w="sm" len="sm"/>
            </a:ln>
            <a:effectLst>
              <a:outerShdw blurRad="38100" dist="25400" dir="5400000" rotWithShape="0">
                <a:srgbClr val="000000">
                  <a:alpha val="24705"/>
                </a:srgbClr>
              </a:outerShdw>
            </a:effectLst>
          </p:spPr>
        </p:cxnSp>
        <p:sp>
          <p:nvSpPr>
            <p:cNvPr id="927" name="Google Shape;927;p53"/>
            <p:cNvSpPr/>
            <p:nvPr/>
          </p:nvSpPr>
          <p:spPr>
            <a:xfrm>
              <a:off x="0" y="879176"/>
              <a:ext cx="6832212" cy="8766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3"/>
            <p:cNvSpPr txBox="1"/>
            <p:nvPr/>
          </p:nvSpPr>
          <p:spPr>
            <a:xfrm>
              <a:off x="0" y="879176"/>
              <a:ext cx="6832212" cy="876606"/>
            </a:xfrm>
            <a:prstGeom prst="rect">
              <a:avLst/>
            </a:prstGeom>
            <a:noFill/>
            <a:ln>
              <a:noFill/>
            </a:ln>
          </p:spPr>
          <p:txBody>
            <a:bodyPr spcFirstLastPara="1" wrap="square" lIns="110475" tIns="110475" rIns="110475" bIns="110475" anchor="t" anchorCtr="0">
              <a:noAutofit/>
            </a:bodyPr>
            <a:lstStyle/>
            <a:p>
              <a:pPr marL="0" marR="0" lvl="0" indent="0" algn="l" rtl="0">
                <a:lnSpc>
                  <a:spcPct val="90000"/>
                </a:lnSpc>
                <a:spcBef>
                  <a:spcPts val="0"/>
                </a:spcBef>
                <a:spcAft>
                  <a:spcPts val="0"/>
                </a:spcAft>
                <a:buClr>
                  <a:schemeClr val="dk1"/>
                </a:buClr>
                <a:buSzPts val="2900"/>
                <a:buFont typeface="Century Gothic"/>
                <a:buNone/>
              </a:pPr>
              <a:r>
                <a:rPr lang="en-US" sz="2900">
                  <a:solidFill>
                    <a:schemeClr val="dk1"/>
                  </a:solidFill>
                  <a:latin typeface="Century Gothic"/>
                  <a:ea typeface="Century Gothic"/>
                  <a:cs typeface="Century Gothic"/>
                  <a:sym typeface="Century Gothic"/>
                </a:rPr>
                <a:t>Test2-Dropped young age</a:t>
              </a:r>
              <a:endParaRPr/>
            </a:p>
          </p:txBody>
        </p:sp>
        <p:cxnSp>
          <p:nvCxnSpPr>
            <p:cNvPr id="929" name="Google Shape;929;p53"/>
            <p:cNvCxnSpPr/>
            <p:nvPr/>
          </p:nvCxnSpPr>
          <p:spPr>
            <a:xfrm>
              <a:off x="0" y="1755783"/>
              <a:ext cx="6832212" cy="0"/>
            </a:xfrm>
            <a:prstGeom prst="straightConnector1">
              <a:avLst/>
            </a:prstGeom>
            <a:gradFill>
              <a:gsLst>
                <a:gs pos="0">
                  <a:srgbClr val="7E9165"/>
                </a:gs>
                <a:gs pos="100000">
                  <a:srgbClr val="677B4D"/>
                </a:gs>
              </a:gsLst>
              <a:lin ang="5400000" scaled="0"/>
            </a:gradFill>
            <a:ln w="9525" cap="rnd" cmpd="sng">
              <a:solidFill>
                <a:srgbClr val="708553"/>
              </a:solidFill>
              <a:prstDash val="solid"/>
              <a:round/>
              <a:headEnd type="none" w="sm" len="sm"/>
              <a:tailEnd type="none" w="sm" len="sm"/>
            </a:ln>
            <a:effectLst>
              <a:outerShdw blurRad="38100" dist="25400" dir="5400000" rotWithShape="0">
                <a:srgbClr val="000000">
                  <a:alpha val="24705"/>
                </a:srgbClr>
              </a:outerShdw>
            </a:effectLst>
          </p:spPr>
        </p:cxnSp>
        <p:sp>
          <p:nvSpPr>
            <p:cNvPr id="930" name="Google Shape;930;p53"/>
            <p:cNvSpPr/>
            <p:nvPr/>
          </p:nvSpPr>
          <p:spPr>
            <a:xfrm>
              <a:off x="0" y="1755783"/>
              <a:ext cx="6832212" cy="8766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3"/>
            <p:cNvSpPr txBox="1"/>
            <p:nvPr/>
          </p:nvSpPr>
          <p:spPr>
            <a:xfrm>
              <a:off x="0" y="1755783"/>
              <a:ext cx="6832212" cy="876606"/>
            </a:xfrm>
            <a:prstGeom prst="rect">
              <a:avLst/>
            </a:prstGeom>
            <a:noFill/>
            <a:ln>
              <a:noFill/>
            </a:ln>
          </p:spPr>
          <p:txBody>
            <a:bodyPr spcFirstLastPara="1" wrap="square" lIns="110475" tIns="110475" rIns="110475" bIns="110475" anchor="t" anchorCtr="0">
              <a:noAutofit/>
            </a:bodyPr>
            <a:lstStyle/>
            <a:p>
              <a:pPr marL="0" marR="0" lvl="0" indent="0" algn="l" rtl="0">
                <a:lnSpc>
                  <a:spcPct val="90000"/>
                </a:lnSpc>
                <a:spcBef>
                  <a:spcPts val="0"/>
                </a:spcBef>
                <a:spcAft>
                  <a:spcPts val="0"/>
                </a:spcAft>
                <a:buClr>
                  <a:schemeClr val="dk1"/>
                </a:buClr>
                <a:buSzPts val="2900"/>
                <a:buFont typeface="Century Gothic"/>
                <a:buNone/>
              </a:pPr>
              <a:r>
                <a:rPr lang="en-US" sz="2900">
                  <a:solidFill>
                    <a:schemeClr val="dk1"/>
                  </a:solidFill>
                  <a:latin typeface="Century Gothic"/>
                  <a:ea typeface="Century Gothic"/>
                  <a:cs typeface="Century Gothic"/>
                  <a:sym typeface="Century Gothic"/>
                </a:rPr>
                <a:t>Test3-Dropped young and Embark C</a:t>
              </a:r>
              <a:endParaRPr/>
            </a:p>
          </p:txBody>
        </p:sp>
        <p:cxnSp>
          <p:nvCxnSpPr>
            <p:cNvPr id="932" name="Google Shape;932;p53"/>
            <p:cNvCxnSpPr/>
            <p:nvPr/>
          </p:nvCxnSpPr>
          <p:spPr>
            <a:xfrm>
              <a:off x="0" y="2632389"/>
              <a:ext cx="6832212" cy="0"/>
            </a:xfrm>
            <a:prstGeom prst="straightConnector1">
              <a:avLst/>
            </a:prstGeom>
            <a:gradFill>
              <a:gsLst>
                <a:gs pos="0">
                  <a:srgbClr val="9CB163"/>
                </a:gs>
                <a:gs pos="100000">
                  <a:srgbClr val="879D46"/>
                </a:gs>
              </a:gsLst>
              <a:lin ang="5400000" scaled="0"/>
            </a:gradFill>
            <a:ln w="9525" cap="rnd" cmpd="sng">
              <a:solidFill>
                <a:schemeClr val="accent5"/>
              </a:solidFill>
              <a:prstDash val="solid"/>
              <a:round/>
              <a:headEnd type="none" w="sm" len="sm"/>
              <a:tailEnd type="none" w="sm" len="sm"/>
            </a:ln>
            <a:effectLst>
              <a:outerShdw blurRad="38100" dist="25400" dir="5400000" rotWithShape="0">
                <a:srgbClr val="000000">
                  <a:alpha val="24705"/>
                </a:srgbClr>
              </a:outerShdw>
            </a:effectLst>
          </p:spPr>
        </p:cxnSp>
        <p:sp>
          <p:nvSpPr>
            <p:cNvPr id="933" name="Google Shape;933;p53"/>
            <p:cNvSpPr/>
            <p:nvPr/>
          </p:nvSpPr>
          <p:spPr>
            <a:xfrm>
              <a:off x="0" y="2632389"/>
              <a:ext cx="6832212" cy="8766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3"/>
            <p:cNvSpPr txBox="1"/>
            <p:nvPr/>
          </p:nvSpPr>
          <p:spPr>
            <a:xfrm>
              <a:off x="0" y="2632389"/>
              <a:ext cx="6832212" cy="876606"/>
            </a:xfrm>
            <a:prstGeom prst="rect">
              <a:avLst/>
            </a:prstGeom>
            <a:noFill/>
            <a:ln>
              <a:noFill/>
            </a:ln>
          </p:spPr>
          <p:txBody>
            <a:bodyPr spcFirstLastPara="1" wrap="square" lIns="110475" tIns="110475" rIns="110475" bIns="110475" anchor="t" anchorCtr="0">
              <a:noAutofit/>
            </a:bodyPr>
            <a:lstStyle/>
            <a:p>
              <a:pPr marL="0" marR="0" lvl="0" indent="0" algn="l" rtl="0">
                <a:lnSpc>
                  <a:spcPct val="90000"/>
                </a:lnSpc>
                <a:spcBef>
                  <a:spcPts val="0"/>
                </a:spcBef>
                <a:spcAft>
                  <a:spcPts val="0"/>
                </a:spcAft>
                <a:buClr>
                  <a:schemeClr val="dk1"/>
                </a:buClr>
                <a:buSzPts val="2900"/>
                <a:buFont typeface="Century Gothic"/>
                <a:buNone/>
              </a:pPr>
              <a:r>
                <a:rPr lang="en-US" sz="2900">
                  <a:solidFill>
                    <a:schemeClr val="dk1"/>
                  </a:solidFill>
                  <a:latin typeface="Century Gothic"/>
                  <a:ea typeface="Century Gothic"/>
                  <a:cs typeface="Century Gothic"/>
                  <a:sym typeface="Century Gothic"/>
                </a:rPr>
                <a:t>Test4-Dropped Fare</a:t>
              </a:r>
              <a:endParaRPr/>
            </a:p>
          </p:txBody>
        </p:sp>
        <p:cxnSp>
          <p:nvCxnSpPr>
            <p:cNvPr id="935" name="Google Shape;935;p53"/>
            <p:cNvCxnSpPr/>
            <p:nvPr/>
          </p:nvCxnSpPr>
          <p:spPr>
            <a:xfrm>
              <a:off x="0" y="3508995"/>
              <a:ext cx="6832212" cy="0"/>
            </a:xfrm>
            <a:prstGeom prst="straightConnector1">
              <a:avLst/>
            </a:prstGeom>
            <a:gradFill>
              <a:gsLst>
                <a:gs pos="0">
                  <a:srgbClr val="7CB29B"/>
                </a:gs>
                <a:gs pos="100000">
                  <a:srgbClr val="5EA185"/>
                </a:gs>
              </a:gsLst>
              <a:lin ang="5400000" scaled="0"/>
            </a:gradFill>
            <a:ln w="9525" cap="rnd" cmpd="sng">
              <a:solidFill>
                <a:srgbClr val="6AAA8F"/>
              </a:solidFill>
              <a:prstDash val="solid"/>
              <a:round/>
              <a:headEnd type="none" w="sm" len="sm"/>
              <a:tailEnd type="none" w="sm" len="sm"/>
            </a:ln>
            <a:effectLst>
              <a:outerShdw blurRad="38100" dist="25400" dir="5400000" rotWithShape="0">
                <a:srgbClr val="000000">
                  <a:alpha val="24705"/>
                </a:srgbClr>
              </a:outerShdw>
            </a:effectLst>
          </p:spPr>
        </p:cxnSp>
        <p:sp>
          <p:nvSpPr>
            <p:cNvPr id="936" name="Google Shape;936;p53"/>
            <p:cNvSpPr/>
            <p:nvPr/>
          </p:nvSpPr>
          <p:spPr>
            <a:xfrm>
              <a:off x="0" y="3508995"/>
              <a:ext cx="6832212" cy="8766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3"/>
            <p:cNvSpPr txBox="1"/>
            <p:nvPr/>
          </p:nvSpPr>
          <p:spPr>
            <a:xfrm>
              <a:off x="0" y="3508995"/>
              <a:ext cx="6832212" cy="876606"/>
            </a:xfrm>
            <a:prstGeom prst="rect">
              <a:avLst/>
            </a:prstGeom>
            <a:noFill/>
            <a:ln>
              <a:noFill/>
            </a:ln>
          </p:spPr>
          <p:txBody>
            <a:bodyPr spcFirstLastPara="1" wrap="square" lIns="110475" tIns="110475" rIns="110475" bIns="110475" anchor="t" anchorCtr="0">
              <a:noAutofit/>
            </a:bodyPr>
            <a:lstStyle/>
            <a:p>
              <a:pPr marL="0" marR="0" lvl="0" indent="0" algn="l" rtl="0">
                <a:lnSpc>
                  <a:spcPct val="90000"/>
                </a:lnSpc>
                <a:spcBef>
                  <a:spcPts val="0"/>
                </a:spcBef>
                <a:spcAft>
                  <a:spcPts val="0"/>
                </a:spcAft>
                <a:buClr>
                  <a:schemeClr val="dk1"/>
                </a:buClr>
                <a:buSzPts val="2900"/>
                <a:buFont typeface="Century Gothic"/>
                <a:buNone/>
              </a:pPr>
              <a:r>
                <a:rPr lang="en-US" sz="2900">
                  <a:solidFill>
                    <a:schemeClr val="dk1"/>
                  </a:solidFill>
                  <a:latin typeface="Century Gothic"/>
                  <a:ea typeface="Century Gothic"/>
                  <a:cs typeface="Century Gothic"/>
                  <a:sym typeface="Century Gothic"/>
                </a:rPr>
                <a:t>Test5-Dropped C</a:t>
              </a:r>
              <a:endParaRPr/>
            </a:p>
          </p:txBody>
        </p:sp>
        <p:cxnSp>
          <p:nvCxnSpPr>
            <p:cNvPr id="938" name="Google Shape;938;p53"/>
            <p:cNvCxnSpPr/>
            <p:nvPr/>
          </p:nvCxnSpPr>
          <p:spPr>
            <a:xfrm>
              <a:off x="0" y="4385602"/>
              <a:ext cx="6832212" cy="0"/>
            </a:xfrm>
            <a:prstGeom prst="straightConnector1">
              <a:avLst/>
            </a:prstGeom>
            <a:gradFill>
              <a:gsLst>
                <a:gs pos="0">
                  <a:srgbClr val="DF8A47"/>
                </a:gs>
                <a:gs pos="100000">
                  <a:srgbClr val="CC7213"/>
                </a:gs>
              </a:gsLst>
              <a:lin ang="5400000" scaled="0"/>
            </a:gradFill>
            <a:ln w="9525" cap="rnd" cmpd="sng">
              <a:solidFill>
                <a:srgbClr val="DD7C16"/>
              </a:solidFill>
              <a:prstDash val="solid"/>
              <a:round/>
              <a:headEnd type="none" w="sm" len="sm"/>
              <a:tailEnd type="none" w="sm" len="sm"/>
            </a:ln>
            <a:effectLst>
              <a:outerShdw blurRad="38100" dist="25400" dir="5400000" rotWithShape="0">
                <a:srgbClr val="000000">
                  <a:alpha val="24705"/>
                </a:srgbClr>
              </a:outerShdw>
            </a:effectLst>
          </p:spPr>
        </p:cxnSp>
        <p:sp>
          <p:nvSpPr>
            <p:cNvPr id="939" name="Google Shape;939;p53"/>
            <p:cNvSpPr/>
            <p:nvPr/>
          </p:nvSpPr>
          <p:spPr>
            <a:xfrm>
              <a:off x="0" y="4385602"/>
              <a:ext cx="6832212" cy="8766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3"/>
            <p:cNvSpPr txBox="1"/>
            <p:nvPr/>
          </p:nvSpPr>
          <p:spPr>
            <a:xfrm>
              <a:off x="0" y="4385602"/>
              <a:ext cx="6832212" cy="876606"/>
            </a:xfrm>
            <a:prstGeom prst="rect">
              <a:avLst/>
            </a:prstGeom>
            <a:noFill/>
            <a:ln>
              <a:noFill/>
            </a:ln>
          </p:spPr>
          <p:txBody>
            <a:bodyPr spcFirstLastPara="1" wrap="square" lIns="110475" tIns="110475" rIns="110475" bIns="110475" anchor="t" anchorCtr="0">
              <a:noAutofit/>
            </a:bodyPr>
            <a:lstStyle/>
            <a:p>
              <a:pPr marL="0" marR="0" lvl="0" indent="0" algn="l" rtl="0">
                <a:lnSpc>
                  <a:spcPct val="90000"/>
                </a:lnSpc>
                <a:spcBef>
                  <a:spcPts val="0"/>
                </a:spcBef>
                <a:spcAft>
                  <a:spcPts val="0"/>
                </a:spcAft>
                <a:buClr>
                  <a:schemeClr val="dk1"/>
                </a:buClr>
                <a:buSzPts val="2900"/>
                <a:buFont typeface="Century Gothic"/>
                <a:buNone/>
              </a:pPr>
              <a:r>
                <a:rPr lang="en-US" sz="2900">
                  <a:solidFill>
                    <a:schemeClr val="dk1"/>
                  </a:solidFill>
                  <a:latin typeface="Century Gothic"/>
                  <a:ea typeface="Century Gothic"/>
                  <a:cs typeface="Century Gothic"/>
                  <a:sym typeface="Century Gothic"/>
                </a:rPr>
                <a:t>Test6-Dropped Fare and Young</a:t>
              </a:r>
              <a:endParaRPr/>
            </a:p>
          </p:txBody>
        </p:sp>
      </p:grpSp>
      <p:pic>
        <p:nvPicPr>
          <p:cNvPr id="941" name="Google Shape;941;p53"/>
          <p:cNvPicPr preferRelativeResize="0"/>
          <p:nvPr/>
        </p:nvPicPr>
        <p:blipFill>
          <a:blip r:embed="rId3">
            <a:alphaModFix/>
          </a:blip>
          <a:stretch>
            <a:fillRect/>
          </a:stretch>
        </p:blipFill>
        <p:spPr>
          <a:xfrm>
            <a:off x="0" y="3828675"/>
            <a:ext cx="4059074" cy="273986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54"/>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3600"/>
              <a:buFont typeface="Century Gothic"/>
              <a:buNone/>
            </a:pPr>
            <a:r>
              <a:rPr lang="en-US"/>
              <a:t>FINAL ANALYSIS</a:t>
            </a:r>
            <a:endParaRPr/>
          </a:p>
        </p:txBody>
      </p:sp>
      <p:pic>
        <p:nvPicPr>
          <p:cNvPr id="947" name="Google Shape;947;p54"/>
          <p:cNvPicPr preferRelativeResize="0">
            <a:picLocks noGrp="1"/>
          </p:cNvPicPr>
          <p:nvPr>
            <p:ph type="body" idx="1"/>
          </p:nvPr>
        </p:nvPicPr>
        <p:blipFill rotWithShape="1">
          <a:blip r:embed="rId3">
            <a:alphaModFix/>
          </a:blip>
          <a:srcRect/>
          <a:stretch/>
        </p:blipFill>
        <p:spPr>
          <a:xfrm>
            <a:off x="1323975" y="2349773"/>
            <a:ext cx="4772025" cy="2505075"/>
          </a:xfrm>
          <a:prstGeom prst="rect">
            <a:avLst/>
          </a:prstGeom>
          <a:noFill/>
          <a:ln>
            <a:noFill/>
          </a:ln>
        </p:spPr>
      </p:pic>
      <p:pic>
        <p:nvPicPr>
          <p:cNvPr id="948" name="Google Shape;948;p54"/>
          <p:cNvPicPr preferRelativeResize="0"/>
          <p:nvPr/>
        </p:nvPicPr>
        <p:blipFill rotWithShape="1">
          <a:blip r:embed="rId4">
            <a:alphaModFix/>
          </a:blip>
          <a:srcRect/>
          <a:stretch/>
        </p:blipFill>
        <p:spPr>
          <a:xfrm>
            <a:off x="6504918" y="2576512"/>
            <a:ext cx="4857750" cy="1704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52"/>
        <p:cNvGrpSpPr/>
        <p:nvPr/>
      </p:nvGrpSpPr>
      <p:grpSpPr>
        <a:xfrm>
          <a:off x="0" y="0"/>
          <a:ext cx="0" cy="0"/>
          <a:chOff x="0" y="0"/>
          <a:chExt cx="0" cy="0"/>
        </a:xfrm>
      </p:grpSpPr>
      <p:grpSp>
        <p:nvGrpSpPr>
          <p:cNvPr id="953" name="Google Shape;953;p55"/>
          <p:cNvGrpSpPr/>
          <p:nvPr/>
        </p:nvGrpSpPr>
        <p:grpSpPr>
          <a:xfrm>
            <a:off x="-15" y="228598"/>
            <a:ext cx="2851500" cy="6638590"/>
            <a:chOff x="2487613" y="285750"/>
            <a:chExt cx="2428875" cy="5654676"/>
          </a:xfrm>
        </p:grpSpPr>
        <p:sp>
          <p:nvSpPr>
            <p:cNvPr id="954" name="Google Shape;954;p55"/>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5"/>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5"/>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5"/>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5"/>
            <p:cNvSpPr/>
            <p:nvPr/>
          </p:nvSpPr>
          <p:spPr>
            <a:xfrm>
              <a:off x="2573338" y="2817813"/>
              <a:ext cx="700088" cy="2835274"/>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5"/>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5"/>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5"/>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5"/>
            <p:cNvSpPr/>
            <p:nvPr/>
          </p:nvSpPr>
          <p:spPr>
            <a:xfrm>
              <a:off x="3148013" y="1282700"/>
              <a:ext cx="1768475" cy="3448051"/>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5"/>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5"/>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5"/>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55"/>
          <p:cNvGrpSpPr/>
          <p:nvPr/>
        </p:nvGrpSpPr>
        <p:grpSpPr>
          <a:xfrm>
            <a:off x="27048" y="-791"/>
            <a:ext cx="2356623" cy="6853886"/>
            <a:chOff x="6627813" y="194833"/>
            <a:chExt cx="1952625" cy="5678918"/>
          </a:xfrm>
        </p:grpSpPr>
        <p:sp>
          <p:nvSpPr>
            <p:cNvPr id="967" name="Google Shape;967;p55"/>
            <p:cNvSpPr/>
            <p:nvPr/>
          </p:nvSpPr>
          <p:spPr>
            <a:xfrm>
              <a:off x="6627813" y="194833"/>
              <a:ext cx="409575" cy="3646489"/>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5"/>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5"/>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5"/>
            <p:cNvSpPr/>
            <p:nvPr/>
          </p:nvSpPr>
          <p:spPr>
            <a:xfrm>
              <a:off x="7037388" y="3811588"/>
              <a:ext cx="457200" cy="1852614"/>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5"/>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5"/>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5"/>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5"/>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5"/>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5"/>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5"/>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 name="Google Shape;979;p55"/>
          <p:cNvSpPr/>
          <p:nvPr/>
        </p:nvSpPr>
        <p:spPr>
          <a:xfrm>
            <a:off x="0" y="0"/>
            <a:ext cx="1830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5"/>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5"/>
          <p:cNvSpPr/>
          <p:nvPr/>
        </p:nvSpPr>
        <p:spPr>
          <a:xfrm>
            <a:off x="2"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982" name="Google Shape;982;p55"/>
          <p:cNvGrpSpPr/>
          <p:nvPr/>
        </p:nvGrpSpPr>
        <p:grpSpPr>
          <a:xfrm flipH="1">
            <a:off x="6010184" y="11"/>
            <a:ext cx="6176875" cy="6853467"/>
            <a:chOff x="2487613" y="285750"/>
            <a:chExt cx="2428876" cy="5654676"/>
          </a:xfrm>
        </p:grpSpPr>
        <p:sp>
          <p:nvSpPr>
            <p:cNvPr id="983" name="Google Shape;983;p55"/>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5"/>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5"/>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5"/>
            <p:cNvSpPr/>
            <p:nvPr/>
          </p:nvSpPr>
          <p:spPr>
            <a:xfrm>
              <a:off x="2573338" y="2817813"/>
              <a:ext cx="700088" cy="2835274"/>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5"/>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5"/>
            <p:cNvSpPr/>
            <p:nvPr/>
          </p:nvSpPr>
          <p:spPr>
            <a:xfrm>
              <a:off x="3148014" y="468286"/>
              <a:ext cx="1768475" cy="4262464"/>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5"/>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 name="Google Shape;995;p55"/>
          <p:cNvSpPr/>
          <p:nvPr/>
        </p:nvSpPr>
        <p:spPr>
          <a:xfrm>
            <a:off x="0" y="1159566"/>
            <a:ext cx="7560245" cy="453886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a:gsLst>
              <a:gs pos="0">
                <a:srgbClr val="922A0E"/>
              </a:gs>
              <a:gs pos="23000">
                <a:srgbClr val="922A0E"/>
              </a:gs>
              <a:gs pos="69000">
                <a:srgbClr val="7B230B"/>
              </a:gs>
              <a:gs pos="97000">
                <a:srgbClr val="73210B"/>
              </a:gs>
              <a:gs pos="100000">
                <a:srgbClr val="73210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txBox="1">
            <a:spLocks noGrp="1"/>
          </p:cNvSpPr>
          <p:nvPr>
            <p:ph type="title"/>
          </p:nvPr>
        </p:nvSpPr>
        <p:spPr>
          <a:xfrm>
            <a:off x="987215" y="1318590"/>
            <a:ext cx="5102100" cy="4220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ts val="5400"/>
              <a:buFont typeface="Century Gothic"/>
              <a:buNone/>
            </a:pPr>
            <a:r>
              <a:rPr lang="en-US" sz="5400">
                <a:solidFill>
                  <a:srgbClr val="FFFFFF"/>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C901C0-0BAD-6643-B43D-38E88C2B729B}"/>
              </a:ext>
            </a:extLst>
          </p:cNvPr>
          <p:cNvSpPr>
            <a:spLocks noGrp="1"/>
          </p:cNvSpPr>
          <p:nvPr>
            <p:ph type="title"/>
          </p:nvPr>
        </p:nvSpPr>
        <p:spPr>
          <a:xfrm>
            <a:off x="1732311" y="720929"/>
            <a:ext cx="8911687" cy="892718"/>
          </a:xfrm>
        </p:spPr>
        <p:txBody>
          <a:bodyPr>
            <a:normAutofit/>
          </a:bodyPr>
          <a:lstStyle/>
          <a:p>
            <a:r>
              <a:rPr lang="en-US" sz="2800" u="sng" dirty="0"/>
              <a:t>Features</a:t>
            </a:r>
          </a:p>
        </p:txBody>
      </p:sp>
      <p:sp>
        <p:nvSpPr>
          <p:cNvPr id="6" name="Content Placeholder 5">
            <a:extLst>
              <a:ext uri="{FF2B5EF4-FFF2-40B4-BE49-F238E27FC236}">
                <a16:creationId xmlns:a16="http://schemas.microsoft.com/office/drawing/2014/main" id="{9395496A-E392-544C-B7CA-21F880D29FF5}"/>
              </a:ext>
            </a:extLst>
          </p:cNvPr>
          <p:cNvSpPr>
            <a:spLocks noGrp="1"/>
          </p:cNvSpPr>
          <p:nvPr>
            <p:ph idx="1"/>
          </p:nvPr>
        </p:nvSpPr>
        <p:spPr>
          <a:xfrm>
            <a:off x="1872161" y="1613647"/>
            <a:ext cx="8911687" cy="4211514"/>
          </a:xfrm>
        </p:spPr>
        <p:txBody>
          <a:bodyPr>
            <a:normAutofit/>
          </a:bodyPr>
          <a:lstStyle/>
          <a:p>
            <a:pPr>
              <a:lnSpc>
                <a:spcPct val="90000"/>
              </a:lnSpc>
            </a:pPr>
            <a:r>
              <a:rPr lang="en-US" dirty="0"/>
              <a:t>Survived: Survived (1) or died (0)</a:t>
            </a:r>
          </a:p>
          <a:p>
            <a:pPr>
              <a:lnSpc>
                <a:spcPct val="90000"/>
              </a:lnSpc>
            </a:pPr>
            <a:r>
              <a:rPr lang="en-US" dirty="0"/>
              <a:t>Pclass: Passenger's class</a:t>
            </a:r>
          </a:p>
          <a:p>
            <a:pPr>
              <a:lnSpc>
                <a:spcPct val="90000"/>
              </a:lnSpc>
            </a:pPr>
            <a:r>
              <a:rPr lang="en-US" dirty="0"/>
              <a:t>Name: Passenger's name</a:t>
            </a:r>
          </a:p>
          <a:p>
            <a:pPr>
              <a:lnSpc>
                <a:spcPct val="90000"/>
              </a:lnSpc>
            </a:pPr>
            <a:r>
              <a:rPr lang="en-US" dirty="0"/>
              <a:t>Sex: Passenger's sex</a:t>
            </a:r>
          </a:p>
          <a:p>
            <a:pPr>
              <a:lnSpc>
                <a:spcPct val="90000"/>
              </a:lnSpc>
            </a:pPr>
            <a:r>
              <a:rPr lang="en-US" dirty="0"/>
              <a:t>Age: Passenger's age</a:t>
            </a:r>
          </a:p>
          <a:p>
            <a:pPr>
              <a:lnSpc>
                <a:spcPct val="90000"/>
              </a:lnSpc>
            </a:pPr>
            <a:r>
              <a:rPr lang="en-US" dirty="0"/>
              <a:t>SibSp: Number of siblings/spouses aboard</a:t>
            </a:r>
          </a:p>
          <a:p>
            <a:pPr>
              <a:lnSpc>
                <a:spcPct val="90000"/>
              </a:lnSpc>
            </a:pPr>
            <a:r>
              <a:rPr lang="en-US" dirty="0"/>
              <a:t>Parch: Number of parents/children aboard</a:t>
            </a:r>
          </a:p>
          <a:p>
            <a:pPr>
              <a:lnSpc>
                <a:spcPct val="90000"/>
              </a:lnSpc>
            </a:pPr>
            <a:r>
              <a:rPr lang="en-US" dirty="0"/>
              <a:t>Ticket: Ticket number</a:t>
            </a:r>
          </a:p>
          <a:p>
            <a:pPr>
              <a:lnSpc>
                <a:spcPct val="90000"/>
              </a:lnSpc>
            </a:pPr>
            <a:r>
              <a:rPr lang="en-US" dirty="0"/>
              <a:t>Fare: Fare</a:t>
            </a:r>
          </a:p>
          <a:p>
            <a:pPr>
              <a:lnSpc>
                <a:spcPct val="90000"/>
              </a:lnSpc>
            </a:pPr>
            <a:r>
              <a:rPr lang="en-US" dirty="0"/>
              <a:t>Cabin: Cabin</a:t>
            </a:r>
          </a:p>
          <a:p>
            <a:pPr>
              <a:lnSpc>
                <a:spcPct val="90000"/>
              </a:lnSpc>
            </a:pPr>
            <a:r>
              <a:rPr lang="en-US" dirty="0"/>
              <a:t>Embarked: Port of embarkation</a:t>
            </a:r>
          </a:p>
          <a:p>
            <a:pPr>
              <a:lnSpc>
                <a:spcPct val="90000"/>
              </a:lnSpc>
            </a:pPr>
            <a:endParaRPr lang="en-US" dirty="0"/>
          </a:p>
          <a:p>
            <a:endParaRPr lang="en-US" dirty="0"/>
          </a:p>
        </p:txBody>
      </p:sp>
    </p:spTree>
    <p:extLst>
      <p:ext uri="{BB962C8B-B14F-4D97-AF65-F5344CB8AC3E}">
        <p14:creationId xmlns:p14="http://schemas.microsoft.com/office/powerpoint/2010/main" val="26004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C50025-0400-6A4A-A4C2-CFA64C1049AD}"/>
              </a:ext>
            </a:extLst>
          </p:cNvPr>
          <p:cNvPicPr>
            <a:picLocks noChangeAspect="1"/>
          </p:cNvPicPr>
          <p:nvPr/>
        </p:nvPicPr>
        <p:blipFill>
          <a:blip r:embed="rId2"/>
          <a:stretch>
            <a:fillRect/>
          </a:stretch>
        </p:blipFill>
        <p:spPr>
          <a:xfrm>
            <a:off x="2377441" y="2829020"/>
            <a:ext cx="8832028" cy="3310967"/>
          </a:xfrm>
          <a:prstGeom prst="rect">
            <a:avLst/>
          </a:prstGeom>
        </p:spPr>
      </p:pic>
      <p:sp>
        <p:nvSpPr>
          <p:cNvPr id="6" name="Title 5">
            <a:extLst>
              <a:ext uri="{FF2B5EF4-FFF2-40B4-BE49-F238E27FC236}">
                <a16:creationId xmlns:a16="http://schemas.microsoft.com/office/drawing/2014/main" id="{9F76EF3F-C036-854E-B236-B48FE318AAD5}"/>
              </a:ext>
            </a:extLst>
          </p:cNvPr>
          <p:cNvSpPr>
            <a:spLocks noGrp="1"/>
          </p:cNvSpPr>
          <p:nvPr>
            <p:ph type="title"/>
          </p:nvPr>
        </p:nvSpPr>
        <p:spPr>
          <a:xfrm>
            <a:off x="1739358" y="207750"/>
            <a:ext cx="3505199" cy="976312"/>
          </a:xfrm>
        </p:spPr>
        <p:txBody>
          <a:bodyPr>
            <a:normAutofit/>
          </a:bodyPr>
          <a:lstStyle/>
          <a:p>
            <a:r>
              <a:rPr lang="en-US" sz="2800" u="sng" dirty="0"/>
              <a:t>Sample of dataset</a:t>
            </a:r>
          </a:p>
        </p:txBody>
      </p:sp>
      <p:sp>
        <p:nvSpPr>
          <p:cNvPr id="7" name="Content Placeholder 6">
            <a:extLst>
              <a:ext uri="{FF2B5EF4-FFF2-40B4-BE49-F238E27FC236}">
                <a16:creationId xmlns:a16="http://schemas.microsoft.com/office/drawing/2014/main" id="{3EF5707F-F0CE-DC44-AB3F-3419DBD7D8FA}"/>
              </a:ext>
            </a:extLst>
          </p:cNvPr>
          <p:cNvSpPr>
            <a:spLocks noGrp="1"/>
          </p:cNvSpPr>
          <p:nvPr>
            <p:ph idx="1"/>
          </p:nvPr>
        </p:nvSpPr>
        <p:spPr>
          <a:xfrm>
            <a:off x="912811" y="1443038"/>
            <a:ext cx="6079660" cy="849971"/>
          </a:xfrm>
        </p:spPr>
        <p:txBody>
          <a:bodyPr/>
          <a:lstStyle/>
          <a:p>
            <a:r>
              <a:rPr lang="en-US" dirty="0"/>
              <a:t>The head function displaying the first 5 rows.</a:t>
            </a:r>
          </a:p>
        </p:txBody>
      </p:sp>
      <p:sp>
        <p:nvSpPr>
          <p:cNvPr id="8" name="Text Placeholder 7">
            <a:extLst>
              <a:ext uri="{FF2B5EF4-FFF2-40B4-BE49-F238E27FC236}">
                <a16:creationId xmlns:a16="http://schemas.microsoft.com/office/drawing/2014/main" id="{F2B6A6C6-14FC-BB48-9EFB-560657ADEEB9}"/>
              </a:ext>
            </a:extLst>
          </p:cNvPr>
          <p:cNvSpPr>
            <a:spLocks noGrp="1"/>
          </p:cNvSpPr>
          <p:nvPr>
            <p:ph type="body" sz="half" idx="2"/>
          </p:nvPr>
        </p:nvSpPr>
        <p:spPr/>
        <p:txBody>
          <a:bodyPr/>
          <a:lstStyle/>
          <a:p>
            <a:endParaRPr lang="en-US" dirty="0"/>
          </a:p>
          <a:p>
            <a:endParaRPr lang="en-US" dirty="0"/>
          </a:p>
        </p:txBody>
      </p:sp>
    </p:spTree>
    <p:extLst>
      <p:ext uri="{BB962C8B-B14F-4D97-AF65-F5344CB8AC3E}">
        <p14:creationId xmlns:p14="http://schemas.microsoft.com/office/powerpoint/2010/main" val="2217645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Project Phase and Status</a:t>
            </a:r>
            <a:endParaRPr sz="4400" b="0" i="0" u="none" strike="noStrike" cap="none">
              <a:solidFill>
                <a:schemeClr val="dk1"/>
              </a:solidFill>
              <a:latin typeface="Calibri"/>
              <a:ea typeface="Calibri"/>
              <a:cs typeface="Calibri"/>
              <a:sym typeface="Calibri"/>
            </a:endParaRPr>
          </a:p>
        </p:txBody>
      </p:sp>
      <p:sp>
        <p:nvSpPr>
          <p:cNvPr id="393" name="Google Shape;393;p37"/>
          <p:cNvSpPr/>
          <p:nvPr/>
        </p:nvSpPr>
        <p:spPr>
          <a:xfrm>
            <a:off x="580572" y="1489413"/>
            <a:ext cx="3178800" cy="948900"/>
          </a:xfrm>
          <a:prstGeom prst="chevron">
            <a:avLst>
              <a:gd name="adj" fmla="val 65204"/>
            </a:avLst>
          </a:prstGeom>
          <a:gradFill>
            <a:gsLst>
              <a:gs pos="0">
                <a:schemeClr val="accent3"/>
              </a:gs>
              <a:gs pos="100000">
                <a:srgbClr val="547B7D"/>
              </a:gs>
            </a:gsLst>
            <a:lin ang="4140079" scaled="0"/>
          </a:gradFill>
          <a:ln>
            <a:noFill/>
          </a:ln>
          <a:effectLst>
            <a:outerShdw blurRad="114300" dist="114300" dir="5400000" rotWithShape="0">
              <a:srgbClr val="000000">
                <a:alpha val="69410"/>
              </a:srgbClr>
            </a:outerShdw>
          </a:effectLst>
        </p:spPr>
        <p:txBody>
          <a:bodyPr spcFirstLastPara="1" wrap="square" lIns="91425" tIns="9125" rIns="9125" bIns="91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Selection of Data Set</a:t>
            </a:r>
            <a:endParaRPr sz="1400" b="0" i="0" u="none" strike="noStrike" cap="none">
              <a:solidFill>
                <a:schemeClr val="lt1"/>
              </a:solidFill>
              <a:latin typeface="Calibri"/>
              <a:ea typeface="Calibri"/>
              <a:cs typeface="Calibri"/>
              <a:sym typeface="Calibri"/>
            </a:endParaRPr>
          </a:p>
        </p:txBody>
      </p:sp>
      <p:sp>
        <p:nvSpPr>
          <p:cNvPr id="394" name="Google Shape;394;p37"/>
          <p:cNvSpPr/>
          <p:nvPr/>
        </p:nvSpPr>
        <p:spPr>
          <a:xfrm>
            <a:off x="3222172" y="1489413"/>
            <a:ext cx="3178800" cy="948900"/>
          </a:xfrm>
          <a:prstGeom prst="chevron">
            <a:avLst>
              <a:gd name="adj" fmla="val 65204"/>
            </a:avLst>
          </a:prstGeom>
          <a:gradFill>
            <a:gsLst>
              <a:gs pos="0">
                <a:schemeClr val="accent3"/>
              </a:gs>
              <a:gs pos="100000">
                <a:srgbClr val="547B7D"/>
              </a:gs>
            </a:gsLst>
            <a:lin ang="4140079" scaled="0"/>
          </a:gradFill>
          <a:ln>
            <a:noFill/>
          </a:ln>
          <a:effectLst>
            <a:outerShdw blurRad="114300" dist="114300" dir="5400000" rotWithShape="0">
              <a:srgbClr val="000000">
                <a:alpha val="69410"/>
              </a:srgbClr>
            </a:outerShdw>
          </a:effectLst>
        </p:spPr>
        <p:txBody>
          <a:bodyPr spcFirstLastPara="1" wrap="square" lIns="91425" tIns="9125" rIns="9125" bIns="91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Data Preprocessing</a:t>
            </a:r>
            <a:endParaRPr sz="1400" b="0" i="0" u="none" strike="noStrike" cap="none">
              <a:solidFill>
                <a:schemeClr val="lt1"/>
              </a:solidFill>
              <a:latin typeface="Calibri"/>
              <a:ea typeface="Calibri"/>
              <a:cs typeface="Calibri"/>
              <a:sym typeface="Calibri"/>
            </a:endParaRPr>
          </a:p>
        </p:txBody>
      </p:sp>
      <p:sp>
        <p:nvSpPr>
          <p:cNvPr id="395" name="Google Shape;395;p37"/>
          <p:cNvSpPr/>
          <p:nvPr/>
        </p:nvSpPr>
        <p:spPr>
          <a:xfrm>
            <a:off x="5965372" y="1489413"/>
            <a:ext cx="3178800" cy="948900"/>
          </a:xfrm>
          <a:prstGeom prst="chevron">
            <a:avLst>
              <a:gd name="adj" fmla="val 65204"/>
            </a:avLst>
          </a:prstGeom>
          <a:gradFill>
            <a:gsLst>
              <a:gs pos="0">
                <a:schemeClr val="accent3"/>
              </a:gs>
              <a:gs pos="100000">
                <a:srgbClr val="547B7D"/>
              </a:gs>
            </a:gsLst>
            <a:lin ang="4140079" scaled="0"/>
          </a:gradFill>
          <a:ln>
            <a:noFill/>
          </a:ln>
          <a:effectLst>
            <a:outerShdw blurRad="114300" dist="114300" dir="5400000" rotWithShape="0">
              <a:srgbClr val="000000">
                <a:alpha val="69410"/>
              </a:srgbClr>
            </a:outerShdw>
          </a:effectLst>
        </p:spPr>
        <p:txBody>
          <a:bodyPr spcFirstLastPara="1" wrap="square" lIns="91425" tIns="9125" rIns="9125" bIns="91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Data Exploration and Analysis</a:t>
            </a:r>
            <a:endParaRPr sz="1400" b="0" i="0" u="none" strike="noStrike" cap="none">
              <a:solidFill>
                <a:schemeClr val="lt1"/>
              </a:solidFill>
              <a:latin typeface="Calibri"/>
              <a:ea typeface="Calibri"/>
              <a:cs typeface="Calibri"/>
              <a:sym typeface="Calibri"/>
            </a:endParaRPr>
          </a:p>
        </p:txBody>
      </p:sp>
      <p:sp>
        <p:nvSpPr>
          <p:cNvPr id="396" name="Google Shape;396;p37"/>
          <p:cNvSpPr/>
          <p:nvPr/>
        </p:nvSpPr>
        <p:spPr>
          <a:xfrm>
            <a:off x="8709925" y="1489415"/>
            <a:ext cx="3178800" cy="948900"/>
          </a:xfrm>
          <a:prstGeom prst="chevron">
            <a:avLst>
              <a:gd name="adj" fmla="val 65204"/>
            </a:avLst>
          </a:prstGeom>
          <a:gradFill>
            <a:gsLst>
              <a:gs pos="0">
                <a:schemeClr val="accent3"/>
              </a:gs>
              <a:gs pos="100000">
                <a:srgbClr val="547B7D"/>
              </a:gs>
            </a:gsLst>
            <a:lin ang="4140079" scaled="0"/>
          </a:gradFill>
          <a:ln>
            <a:noFill/>
          </a:ln>
          <a:effectLst>
            <a:outerShdw blurRad="114300" dist="114300" dir="5400000" rotWithShape="0">
              <a:srgbClr val="000000">
                <a:alpha val="69410"/>
              </a:srgbClr>
            </a:outerShdw>
          </a:effectLst>
        </p:spPr>
        <p:txBody>
          <a:bodyPr spcFirstLastPara="1" wrap="square" lIns="91425" tIns="9125" rIns="9125" bIns="91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Visualization and Predictions</a:t>
            </a:r>
            <a:endParaRPr sz="1400" b="0" i="0" u="none" strike="noStrike" cap="none">
              <a:solidFill>
                <a:schemeClr val="lt1"/>
              </a:solidFill>
              <a:latin typeface="Calibri"/>
              <a:ea typeface="Calibri"/>
              <a:cs typeface="Calibri"/>
              <a:sym typeface="Calibri"/>
            </a:endParaRPr>
          </a:p>
        </p:txBody>
      </p:sp>
      <p:sp>
        <p:nvSpPr>
          <p:cNvPr id="397" name="Google Shape;397;p37"/>
          <p:cNvSpPr txBox="1"/>
          <p:nvPr/>
        </p:nvSpPr>
        <p:spPr>
          <a:xfrm>
            <a:off x="580572" y="2438400"/>
            <a:ext cx="24675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Phase 1</a:t>
            </a:r>
            <a:endParaRPr sz="1400" b="1" i="0" u="none" strike="noStrike" cap="none">
              <a:solidFill>
                <a:schemeClr val="dk1"/>
              </a:solidFill>
              <a:latin typeface="Calibri"/>
              <a:ea typeface="Calibri"/>
              <a:cs typeface="Calibri"/>
              <a:sym typeface="Calibri"/>
            </a:endParaRPr>
          </a:p>
        </p:txBody>
      </p:sp>
      <p:sp>
        <p:nvSpPr>
          <p:cNvPr id="398" name="Google Shape;398;p37"/>
          <p:cNvSpPr txBox="1"/>
          <p:nvPr/>
        </p:nvSpPr>
        <p:spPr>
          <a:xfrm>
            <a:off x="3323772" y="2438400"/>
            <a:ext cx="26415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Phase 2</a:t>
            </a:r>
            <a:endParaRPr sz="1400" b="1" i="0" u="none" strike="noStrike" cap="none">
              <a:solidFill>
                <a:schemeClr val="dk1"/>
              </a:solidFill>
              <a:latin typeface="Calibri"/>
              <a:ea typeface="Calibri"/>
              <a:cs typeface="Calibri"/>
              <a:sym typeface="Calibri"/>
            </a:endParaRPr>
          </a:p>
        </p:txBody>
      </p:sp>
      <p:sp>
        <p:nvSpPr>
          <p:cNvPr id="399" name="Google Shape;399;p37"/>
          <p:cNvSpPr txBox="1"/>
          <p:nvPr/>
        </p:nvSpPr>
        <p:spPr>
          <a:xfrm>
            <a:off x="6066972" y="2438400"/>
            <a:ext cx="23661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Phase 3</a:t>
            </a:r>
            <a:endParaRPr sz="1400" b="1" i="0" u="none" strike="noStrike" cap="none">
              <a:solidFill>
                <a:schemeClr val="dk1"/>
              </a:solidFill>
              <a:latin typeface="Calibri"/>
              <a:ea typeface="Calibri"/>
              <a:cs typeface="Calibri"/>
              <a:sym typeface="Calibri"/>
            </a:endParaRPr>
          </a:p>
        </p:txBody>
      </p:sp>
      <p:sp>
        <p:nvSpPr>
          <p:cNvPr id="400" name="Google Shape;400;p37"/>
          <p:cNvSpPr txBox="1"/>
          <p:nvPr/>
        </p:nvSpPr>
        <p:spPr>
          <a:xfrm>
            <a:off x="8781144" y="2438400"/>
            <a:ext cx="23661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Phase 4</a:t>
            </a:r>
            <a:endParaRPr sz="1400" b="1" i="0" u="none" strike="noStrike" cap="none">
              <a:solidFill>
                <a:schemeClr val="dk1"/>
              </a:solidFill>
              <a:latin typeface="Calibri"/>
              <a:ea typeface="Calibri"/>
              <a:cs typeface="Calibri"/>
              <a:sym typeface="Calibri"/>
            </a:endParaRPr>
          </a:p>
        </p:txBody>
      </p:sp>
      <p:sp>
        <p:nvSpPr>
          <p:cNvPr id="401" name="Google Shape;401;p37"/>
          <p:cNvSpPr txBox="1"/>
          <p:nvPr/>
        </p:nvSpPr>
        <p:spPr>
          <a:xfrm>
            <a:off x="580572" y="2895600"/>
            <a:ext cx="2366100" cy="1754400"/>
          </a:xfrm>
          <a:prstGeom prst="rect">
            <a:avLst/>
          </a:prstGeom>
          <a:gradFill>
            <a:gsLst>
              <a:gs pos="0">
                <a:srgbClr val="546D79"/>
              </a:gs>
              <a:gs pos="100000">
                <a:srgbClr val="101518">
                  <a:alpha val="0"/>
                </a:srgbClr>
              </a:gs>
            </a:gsLst>
            <a:lin ang="5400012" scaled="0"/>
          </a:gradFill>
          <a:ln>
            <a:noFill/>
          </a:ln>
        </p:spPr>
        <p:txBody>
          <a:bodyPr spcFirstLastPara="1" wrap="square" lIns="91425" tIns="45700" rIns="91425" bIns="45700" anchor="t" anchorCtr="0">
            <a:noAutofit/>
          </a:bodyPr>
          <a:lstStyle/>
          <a:p>
            <a:pPr marL="91440" marR="0" lvl="0" indent="-9144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Studied and explored different dataset</a:t>
            </a:r>
            <a:endParaRPr sz="1200" b="0" i="0" u="none" strike="noStrike" cap="none">
              <a:solidFill>
                <a:schemeClr val="dk1"/>
              </a:solidFill>
              <a:latin typeface="Calibri"/>
              <a:ea typeface="Calibri"/>
              <a:cs typeface="Calibri"/>
              <a:sym typeface="Calibri"/>
            </a:endParaRPr>
          </a:p>
          <a:p>
            <a:pPr marL="91440" marR="0" lvl="0" indent="-15238"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91440" marR="0" lvl="0" indent="-9144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Preprocessed few data sets </a:t>
            </a:r>
            <a:endParaRPr sz="1400" b="0" i="0" u="none" strike="noStrike" cap="none">
              <a:solidFill>
                <a:srgbClr val="000000"/>
              </a:solidFill>
              <a:latin typeface="Arial"/>
              <a:ea typeface="Arial"/>
              <a:cs typeface="Arial"/>
              <a:sym typeface="Arial"/>
            </a:endParaRPr>
          </a:p>
          <a:p>
            <a:pPr marL="91440" marR="0" lvl="0" indent="-15238"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91440" marR="0" lvl="0" indent="-9144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Analyzed the use cases that can fit in for given data set</a:t>
            </a:r>
            <a:endParaRPr sz="1200" b="0" i="0" u="none" strike="noStrike" cap="none">
              <a:solidFill>
                <a:schemeClr val="dk1"/>
              </a:solidFill>
              <a:latin typeface="Calibri"/>
              <a:ea typeface="Calibri"/>
              <a:cs typeface="Calibri"/>
              <a:sym typeface="Calibri"/>
            </a:endParaRPr>
          </a:p>
        </p:txBody>
      </p:sp>
      <p:sp>
        <p:nvSpPr>
          <p:cNvPr id="402" name="Google Shape;402;p37"/>
          <p:cNvSpPr txBox="1"/>
          <p:nvPr/>
        </p:nvSpPr>
        <p:spPr>
          <a:xfrm>
            <a:off x="3323772" y="2819400"/>
            <a:ext cx="2366100" cy="1938900"/>
          </a:xfrm>
          <a:prstGeom prst="rect">
            <a:avLst/>
          </a:prstGeom>
          <a:gradFill>
            <a:gsLst>
              <a:gs pos="0">
                <a:srgbClr val="546D79"/>
              </a:gs>
              <a:gs pos="100000">
                <a:srgbClr val="101518">
                  <a:alpha val="0"/>
                </a:srgbClr>
              </a:gs>
            </a:gsLst>
            <a:lin ang="5400012" scaled="0"/>
          </a:gradFill>
          <a:ln>
            <a:noFill/>
          </a:ln>
        </p:spPr>
        <p:txBody>
          <a:bodyPr spcFirstLastPara="1" wrap="square" lIns="91425" tIns="45700" rIns="91425" bIns="45700" anchor="t" anchorCtr="0">
            <a:noAutofit/>
          </a:bodyPr>
          <a:lstStyle/>
          <a:p>
            <a:pPr marL="91440" marR="0" lvl="0" indent="-9144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Clean the data set</a:t>
            </a:r>
            <a:endParaRPr sz="1400" b="0" i="0" u="none" strike="noStrike" cap="none">
              <a:solidFill>
                <a:srgbClr val="000000"/>
              </a:solidFill>
              <a:latin typeface="Arial"/>
              <a:ea typeface="Arial"/>
              <a:cs typeface="Arial"/>
              <a:sym typeface="Arial"/>
            </a:endParaRPr>
          </a:p>
          <a:p>
            <a:pPr marL="91440" marR="0" lvl="0" indent="-15238"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91440" marR="0" lvl="0" indent="-9144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Preprocessed the price column</a:t>
            </a:r>
            <a:endParaRPr sz="1400" b="0" i="0" u="none" strike="noStrike" cap="none">
              <a:solidFill>
                <a:srgbClr val="000000"/>
              </a:solidFill>
              <a:latin typeface="Arial"/>
              <a:ea typeface="Arial"/>
              <a:cs typeface="Arial"/>
              <a:sym typeface="Arial"/>
            </a:endParaRPr>
          </a:p>
          <a:p>
            <a:pPr marL="91440" marR="0" lvl="0" indent="-15238"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91440" marR="0" lvl="0" indent="-9144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Dropped few columns</a:t>
            </a:r>
            <a:endParaRPr sz="1400" b="0" i="0" u="none" strike="noStrike" cap="none">
              <a:solidFill>
                <a:srgbClr val="000000"/>
              </a:solidFill>
              <a:latin typeface="Arial"/>
              <a:ea typeface="Arial"/>
              <a:cs typeface="Arial"/>
              <a:sym typeface="Arial"/>
            </a:endParaRPr>
          </a:p>
          <a:p>
            <a:pPr marL="91440" marR="0" lvl="0" indent="-15238"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91440" marR="0" lvl="0" indent="-9144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Feature Engineering and Data Enrichment, Data Mining and Feature Selection</a:t>
            </a:r>
            <a:endParaRPr sz="1200" b="0" i="0" u="none" strike="noStrike" cap="none">
              <a:solidFill>
                <a:schemeClr val="dk1"/>
              </a:solidFill>
              <a:latin typeface="Calibri"/>
              <a:ea typeface="Calibri"/>
              <a:cs typeface="Calibri"/>
              <a:sym typeface="Calibri"/>
            </a:endParaRPr>
          </a:p>
        </p:txBody>
      </p:sp>
      <p:sp>
        <p:nvSpPr>
          <p:cNvPr id="403" name="Google Shape;403;p37"/>
          <p:cNvSpPr txBox="1"/>
          <p:nvPr/>
        </p:nvSpPr>
        <p:spPr>
          <a:xfrm>
            <a:off x="6066972" y="2819400"/>
            <a:ext cx="2467500" cy="1754400"/>
          </a:xfrm>
          <a:prstGeom prst="rect">
            <a:avLst/>
          </a:prstGeom>
          <a:gradFill>
            <a:gsLst>
              <a:gs pos="0">
                <a:srgbClr val="546D79"/>
              </a:gs>
              <a:gs pos="100000">
                <a:srgbClr val="101518">
                  <a:alpha val="0"/>
                </a:srgbClr>
              </a:gs>
            </a:gsLst>
            <a:lin ang="5400012" scaled="0"/>
          </a:gradFill>
          <a:ln>
            <a:noFill/>
          </a:ln>
        </p:spPr>
        <p:txBody>
          <a:bodyPr spcFirstLastPara="1" wrap="square" lIns="91425" tIns="45700" rIns="91425" bIns="45700" anchor="t" anchorCtr="0">
            <a:noAutofit/>
          </a:bodyPr>
          <a:lstStyle/>
          <a:p>
            <a:pPr marL="91440" marR="0" lvl="0" indent="-9144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Applied ML algos on the cleaned data</a:t>
            </a:r>
            <a:endParaRPr sz="1200" b="0" i="0" u="none" strike="noStrike" cap="none">
              <a:solidFill>
                <a:schemeClr val="dk1"/>
              </a:solidFill>
              <a:latin typeface="Calibri"/>
              <a:ea typeface="Calibri"/>
              <a:cs typeface="Calibri"/>
              <a:sym typeface="Calibri"/>
            </a:endParaRPr>
          </a:p>
          <a:p>
            <a:pPr marL="91440" marR="0" lvl="0" indent="-15238"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91440" marR="0" lvl="0" indent="-9144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Recursive feature elimination with cross-validation</a:t>
            </a:r>
            <a:endParaRPr sz="1400" b="0" i="0" u="none" strike="noStrike" cap="none">
              <a:solidFill>
                <a:srgbClr val="000000"/>
              </a:solidFill>
              <a:latin typeface="Arial"/>
              <a:ea typeface="Arial"/>
              <a:cs typeface="Arial"/>
              <a:sym typeface="Arial"/>
            </a:endParaRPr>
          </a:p>
          <a:p>
            <a:pPr marL="91440" marR="0" lvl="0" indent="-15238"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91440" marR="0" lvl="0" indent="-9144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Explore feature that can be used</a:t>
            </a:r>
            <a:endParaRPr sz="1200" b="0" i="0" u="none" strike="noStrike" cap="none">
              <a:solidFill>
                <a:schemeClr val="dk1"/>
              </a:solidFill>
              <a:latin typeface="Calibri"/>
              <a:ea typeface="Calibri"/>
              <a:cs typeface="Calibri"/>
              <a:sym typeface="Calibri"/>
            </a:endParaRPr>
          </a:p>
          <a:p>
            <a:pPr marL="91440" marR="0" lvl="0" indent="-15238"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91440" marR="0" lvl="0" indent="-15238"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04" name="Google Shape;404;p37"/>
          <p:cNvSpPr txBox="1"/>
          <p:nvPr/>
        </p:nvSpPr>
        <p:spPr>
          <a:xfrm>
            <a:off x="8810172" y="2819400"/>
            <a:ext cx="2467500" cy="1385100"/>
          </a:xfrm>
          <a:prstGeom prst="rect">
            <a:avLst/>
          </a:prstGeom>
          <a:gradFill>
            <a:gsLst>
              <a:gs pos="0">
                <a:srgbClr val="546D79"/>
              </a:gs>
              <a:gs pos="100000">
                <a:srgbClr val="101518">
                  <a:alpha val="0"/>
                </a:srgbClr>
              </a:gs>
            </a:gsLst>
            <a:lin ang="5400012" scaled="0"/>
          </a:gradFill>
          <a:ln>
            <a:noFill/>
          </a:ln>
        </p:spPr>
        <p:txBody>
          <a:bodyPr spcFirstLastPara="1" wrap="square" lIns="91425" tIns="45700" rIns="91425" bIns="45700" anchor="t" anchorCtr="0">
            <a:noAutofit/>
          </a:bodyPr>
          <a:lstStyle/>
          <a:p>
            <a:pPr marL="91440" marR="0" lvl="0" indent="-9144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Performed a new approach by adding new optimal features to the dataset.</a:t>
            </a:r>
            <a:endParaRPr sz="1200">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91440" marR="0" lvl="0" indent="-9144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Compare results against </a:t>
            </a:r>
            <a:r>
              <a:rPr lang="en-US" sz="1200">
                <a:solidFill>
                  <a:schemeClr val="dk1"/>
                </a:solidFill>
                <a:latin typeface="Calibri"/>
                <a:ea typeface="Calibri"/>
                <a:cs typeface="Calibri"/>
                <a:sym typeface="Calibri"/>
              </a:rPr>
              <a:t>previous ones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05" name="Google Shape;405;p37"/>
          <p:cNvSpPr/>
          <p:nvPr/>
        </p:nvSpPr>
        <p:spPr>
          <a:xfrm rot="-5400000">
            <a:off x="-684699" y="3321820"/>
            <a:ext cx="1939500" cy="366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Activities</a:t>
            </a:r>
            <a:endParaRPr sz="1400" b="0" i="0" u="none" strike="noStrike" cap="none">
              <a:solidFill>
                <a:srgbClr val="000000"/>
              </a:solidFill>
              <a:latin typeface="Arial"/>
              <a:ea typeface="Arial"/>
              <a:cs typeface="Arial"/>
              <a:sym typeface="Arial"/>
            </a:endParaRPr>
          </a:p>
        </p:txBody>
      </p:sp>
      <p:cxnSp>
        <p:nvCxnSpPr>
          <p:cNvPr id="406" name="Google Shape;406;p37"/>
          <p:cNvCxnSpPr/>
          <p:nvPr/>
        </p:nvCxnSpPr>
        <p:spPr>
          <a:xfrm>
            <a:off x="586319" y="4876800"/>
            <a:ext cx="10995900" cy="0"/>
          </a:xfrm>
          <a:prstGeom prst="straightConnector1">
            <a:avLst/>
          </a:prstGeom>
          <a:noFill/>
          <a:ln w="22225" cap="flat" cmpd="sng">
            <a:solidFill>
              <a:schemeClr val="lt1">
                <a:alpha val="73330"/>
              </a:schemeClr>
            </a:solidFill>
            <a:prstDash val="dash"/>
            <a:round/>
            <a:headEnd type="none" w="sm" len="sm"/>
            <a:tailEnd type="none" w="sm" len="sm"/>
          </a:ln>
        </p:spPr>
      </p:cxnSp>
      <p:sp>
        <p:nvSpPr>
          <p:cNvPr id="407" name="Google Shape;407;p37"/>
          <p:cNvSpPr/>
          <p:nvPr/>
        </p:nvSpPr>
        <p:spPr>
          <a:xfrm rot="-5400000">
            <a:off x="-684700" y="5323800"/>
            <a:ext cx="1939500" cy="366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Outcomes</a:t>
            </a:r>
            <a:endParaRPr sz="1800" b="0" i="0" u="none" strike="noStrike" cap="none">
              <a:solidFill>
                <a:schemeClr val="lt1"/>
              </a:solidFill>
              <a:latin typeface="Calibri"/>
              <a:ea typeface="Calibri"/>
              <a:cs typeface="Calibri"/>
              <a:sym typeface="Calibri"/>
            </a:endParaRPr>
          </a:p>
        </p:txBody>
      </p:sp>
      <p:sp>
        <p:nvSpPr>
          <p:cNvPr id="408" name="Google Shape;408;p37"/>
          <p:cNvSpPr txBox="1"/>
          <p:nvPr/>
        </p:nvSpPr>
        <p:spPr>
          <a:xfrm>
            <a:off x="580573" y="4971871"/>
            <a:ext cx="2336700" cy="1385100"/>
          </a:xfrm>
          <a:prstGeom prst="rect">
            <a:avLst/>
          </a:prstGeom>
          <a:noFill/>
          <a:ln>
            <a:noFill/>
          </a:ln>
        </p:spPr>
        <p:txBody>
          <a:bodyPr spcFirstLastPara="1" wrap="square" lIns="91425" tIns="45700" rIns="91425" bIns="45700" anchor="t" anchorCtr="0">
            <a:noAutofit/>
          </a:bodyPr>
          <a:lstStyle/>
          <a:p>
            <a:pPr marL="91440" marR="0" lvl="0" indent="-9144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Selected </a:t>
            </a:r>
            <a:r>
              <a:rPr lang="en-US" sz="1200">
                <a:solidFill>
                  <a:schemeClr val="dk1"/>
                </a:solidFill>
                <a:latin typeface="Calibri"/>
                <a:ea typeface="Calibri"/>
                <a:cs typeface="Calibri"/>
                <a:sym typeface="Calibri"/>
              </a:rPr>
              <a:t>Titanic </a:t>
            </a:r>
            <a:r>
              <a:rPr lang="en-US" sz="1200" b="0" i="0" u="none" strike="noStrike" cap="none">
                <a:solidFill>
                  <a:schemeClr val="dk1"/>
                </a:solidFill>
                <a:latin typeface="Calibri"/>
                <a:ea typeface="Calibri"/>
                <a:cs typeface="Calibri"/>
                <a:sym typeface="Calibri"/>
              </a:rPr>
              <a:t>NYC dataset</a:t>
            </a:r>
            <a:endParaRPr sz="1400" b="0" i="0" u="none" strike="noStrike" cap="none">
              <a:solidFill>
                <a:srgbClr val="000000"/>
              </a:solidFill>
              <a:latin typeface="Arial"/>
              <a:ea typeface="Arial"/>
              <a:cs typeface="Arial"/>
              <a:sym typeface="Arial"/>
            </a:endParaRPr>
          </a:p>
          <a:p>
            <a:pPr marL="91440" marR="0" lvl="0" indent="-15238"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91440" marR="0" lvl="0" indent="-9144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Reason </a:t>
            </a:r>
            <a:endParaRPr sz="1200" b="0" i="0" u="none" strike="noStrike" cap="none">
              <a:solidFill>
                <a:schemeClr val="dk1"/>
              </a:solidFill>
              <a:latin typeface="Calibri"/>
              <a:ea typeface="Calibri"/>
              <a:cs typeface="Calibri"/>
              <a:sym typeface="Calibri"/>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Huge data volume</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Less preprocessing required</a:t>
            </a:r>
            <a:endParaRPr sz="1200" b="0" i="0" u="none" strike="noStrike" cap="none">
              <a:solidFill>
                <a:schemeClr val="dk1"/>
              </a:solidFill>
              <a:latin typeface="Calibri"/>
              <a:ea typeface="Calibri"/>
              <a:cs typeface="Calibri"/>
              <a:sym typeface="Calibri"/>
            </a:endParaRPr>
          </a:p>
        </p:txBody>
      </p:sp>
      <p:sp>
        <p:nvSpPr>
          <p:cNvPr id="409" name="Google Shape;409;p37"/>
          <p:cNvSpPr txBox="1"/>
          <p:nvPr/>
        </p:nvSpPr>
        <p:spPr>
          <a:xfrm>
            <a:off x="3425372" y="5080337"/>
            <a:ext cx="2366100" cy="461700"/>
          </a:xfrm>
          <a:prstGeom prst="rect">
            <a:avLst/>
          </a:prstGeom>
          <a:noFill/>
          <a:ln>
            <a:noFill/>
          </a:ln>
        </p:spPr>
        <p:txBody>
          <a:bodyPr spcFirstLastPara="1" wrap="square" lIns="91425" tIns="45700" rIns="91425" bIns="45700" anchor="t" anchorCtr="0">
            <a:noAutofit/>
          </a:bodyPr>
          <a:lstStyle/>
          <a:p>
            <a:pPr marL="91440" marR="0" lvl="0" indent="-9144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Preprocessing approaches</a:t>
            </a:r>
            <a:endParaRPr sz="1200" b="0" i="0" u="none" strike="noStrike" cap="none">
              <a:solidFill>
                <a:schemeClr val="dk1"/>
              </a:solidFill>
              <a:latin typeface="Calibri"/>
              <a:ea typeface="Calibri"/>
              <a:cs typeface="Calibri"/>
              <a:sym typeface="Calibri"/>
            </a:endParaRPr>
          </a:p>
        </p:txBody>
      </p:sp>
      <p:sp>
        <p:nvSpPr>
          <p:cNvPr id="410" name="Google Shape;410;p37"/>
          <p:cNvSpPr txBox="1"/>
          <p:nvPr/>
        </p:nvSpPr>
        <p:spPr>
          <a:xfrm>
            <a:off x="6008916" y="5048071"/>
            <a:ext cx="2366100" cy="1385100"/>
          </a:xfrm>
          <a:prstGeom prst="rect">
            <a:avLst/>
          </a:prstGeom>
          <a:noFill/>
          <a:ln>
            <a:noFill/>
          </a:ln>
        </p:spPr>
        <p:txBody>
          <a:bodyPr spcFirstLastPara="1" wrap="square" lIns="91425" tIns="45700" rIns="91425" bIns="45700" anchor="t" anchorCtr="0">
            <a:noAutofit/>
          </a:bodyPr>
          <a:lstStyle/>
          <a:p>
            <a:pPr marL="91440" marR="0" lvl="0" indent="-9144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Selection of Implementation algorithm</a:t>
            </a:r>
            <a:endParaRPr sz="1400" b="0" i="0" u="none" strike="noStrike" cap="none">
              <a:solidFill>
                <a:srgbClr val="000000"/>
              </a:solidFill>
              <a:latin typeface="Arial"/>
              <a:ea typeface="Arial"/>
              <a:cs typeface="Arial"/>
              <a:sym typeface="Arial"/>
            </a:endParaRPr>
          </a:p>
          <a:p>
            <a:pPr marL="91440" marR="0" lvl="0" indent="-15238"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91440" marR="0" lvl="0" indent="-9144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Trained the model</a:t>
            </a:r>
            <a:endParaRPr sz="1200" b="0" i="0" u="none" strike="noStrike" cap="none">
              <a:solidFill>
                <a:schemeClr val="dk1"/>
              </a:solidFill>
              <a:latin typeface="Calibri"/>
              <a:ea typeface="Calibri"/>
              <a:cs typeface="Calibri"/>
              <a:sym typeface="Calibri"/>
            </a:endParaRPr>
          </a:p>
          <a:p>
            <a:pPr marL="91440" marR="0" lvl="0" indent="-15238"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91440" marR="0" lvl="0" indent="-9144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Analysis of result</a:t>
            </a:r>
            <a:endParaRPr sz="1200" b="0" i="0" u="none" strike="noStrike" cap="none">
              <a:solidFill>
                <a:schemeClr val="dk1"/>
              </a:solidFill>
              <a:latin typeface="Calibri"/>
              <a:ea typeface="Calibri"/>
              <a:cs typeface="Calibri"/>
              <a:sym typeface="Calibri"/>
            </a:endParaRPr>
          </a:p>
        </p:txBody>
      </p:sp>
      <p:sp>
        <p:nvSpPr>
          <p:cNvPr id="411" name="Google Shape;411;p37"/>
          <p:cNvSpPr txBox="1"/>
          <p:nvPr/>
        </p:nvSpPr>
        <p:spPr>
          <a:xfrm>
            <a:off x="8781144" y="4953000"/>
            <a:ext cx="2366100" cy="1569600"/>
          </a:xfrm>
          <a:prstGeom prst="rect">
            <a:avLst/>
          </a:prstGeom>
          <a:noFill/>
          <a:ln>
            <a:noFill/>
          </a:ln>
        </p:spPr>
        <p:txBody>
          <a:bodyPr spcFirstLastPara="1" wrap="square" lIns="91425" tIns="45700" rIns="91425" bIns="45700" anchor="t" anchorCtr="0">
            <a:noAutofit/>
          </a:bodyPr>
          <a:lstStyle/>
          <a:p>
            <a:pPr marL="91440" marR="0" lvl="0" indent="-9144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Seaborn </a:t>
            </a:r>
            <a:r>
              <a:rPr lang="en-US" sz="1200" b="0" i="0" u="none" strike="noStrike" cap="none">
                <a:solidFill>
                  <a:schemeClr val="dk1"/>
                </a:solidFill>
                <a:latin typeface="Calibri"/>
                <a:ea typeface="Calibri"/>
                <a:cs typeface="Calibri"/>
                <a:sym typeface="Calibri"/>
              </a:rPr>
              <a:t>used to Visualize the results and analysis</a:t>
            </a:r>
            <a:endParaRPr sz="1400" b="0" i="0" u="none" strike="noStrike" cap="none">
              <a:solidFill>
                <a:srgbClr val="000000"/>
              </a:solidFill>
              <a:latin typeface="Arial"/>
              <a:ea typeface="Arial"/>
              <a:cs typeface="Arial"/>
              <a:sym typeface="Arial"/>
            </a:endParaRPr>
          </a:p>
          <a:p>
            <a:pPr marL="91440" marR="0" lvl="0" indent="-15238"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91440" marR="0" lvl="0" indent="-9144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Plot the results using graph and charts</a:t>
            </a:r>
            <a:br>
              <a:rPr lang="en-US"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cxnSp>
        <p:nvCxnSpPr>
          <p:cNvPr id="412" name="Google Shape;412;p37"/>
          <p:cNvCxnSpPr/>
          <p:nvPr/>
        </p:nvCxnSpPr>
        <p:spPr>
          <a:xfrm>
            <a:off x="586319" y="6400800"/>
            <a:ext cx="10995900" cy="0"/>
          </a:xfrm>
          <a:prstGeom prst="straightConnector1">
            <a:avLst/>
          </a:prstGeom>
          <a:noFill/>
          <a:ln w="22225" cap="flat" cmpd="thickThin">
            <a:solidFill>
              <a:schemeClr val="lt1">
                <a:alpha val="73330"/>
              </a:schemeClr>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16"/>
        <p:cNvGrpSpPr/>
        <p:nvPr/>
      </p:nvGrpSpPr>
      <p:grpSpPr>
        <a:xfrm>
          <a:off x="0" y="0"/>
          <a:ext cx="0" cy="0"/>
          <a:chOff x="0" y="0"/>
          <a:chExt cx="0" cy="0"/>
        </a:xfrm>
      </p:grpSpPr>
      <p:grpSp>
        <p:nvGrpSpPr>
          <p:cNvPr id="417" name="Google Shape;417;p38"/>
          <p:cNvGrpSpPr/>
          <p:nvPr/>
        </p:nvGrpSpPr>
        <p:grpSpPr>
          <a:xfrm>
            <a:off x="-15" y="228598"/>
            <a:ext cx="2851500" cy="6638590"/>
            <a:chOff x="2487613" y="285750"/>
            <a:chExt cx="2428875" cy="5654676"/>
          </a:xfrm>
        </p:grpSpPr>
        <p:sp>
          <p:nvSpPr>
            <p:cNvPr id="418" name="Google Shape;418;p38"/>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8"/>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8"/>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8"/>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8"/>
            <p:cNvSpPr/>
            <p:nvPr/>
          </p:nvSpPr>
          <p:spPr>
            <a:xfrm>
              <a:off x="2573338" y="2817813"/>
              <a:ext cx="700088" cy="2835274"/>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8"/>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8"/>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a:off x="3148013" y="1282700"/>
              <a:ext cx="1768475" cy="3448051"/>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8"/>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38"/>
          <p:cNvGrpSpPr/>
          <p:nvPr/>
        </p:nvGrpSpPr>
        <p:grpSpPr>
          <a:xfrm>
            <a:off x="27048" y="-791"/>
            <a:ext cx="2356623" cy="6853886"/>
            <a:chOff x="6627813" y="194833"/>
            <a:chExt cx="1952625" cy="5678918"/>
          </a:xfrm>
        </p:grpSpPr>
        <p:sp>
          <p:nvSpPr>
            <p:cNvPr id="431" name="Google Shape;431;p38"/>
            <p:cNvSpPr/>
            <p:nvPr/>
          </p:nvSpPr>
          <p:spPr>
            <a:xfrm>
              <a:off x="6627813" y="194833"/>
              <a:ext cx="409575" cy="3646489"/>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8"/>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7037388" y="3811588"/>
              <a:ext cx="457200" cy="1852614"/>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38"/>
          <p:cNvSpPr/>
          <p:nvPr/>
        </p:nvSpPr>
        <p:spPr>
          <a:xfrm>
            <a:off x="0" y="0"/>
            <a:ext cx="1830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446" name="Google Shape;446;p38"/>
          <p:cNvGrpSpPr/>
          <p:nvPr/>
        </p:nvGrpSpPr>
        <p:grpSpPr>
          <a:xfrm flipH="1">
            <a:off x="6010184" y="11"/>
            <a:ext cx="6176875" cy="6853467"/>
            <a:chOff x="2487613" y="285750"/>
            <a:chExt cx="2428876" cy="5654676"/>
          </a:xfrm>
        </p:grpSpPr>
        <p:sp>
          <p:nvSpPr>
            <p:cNvPr id="447" name="Google Shape;447;p38"/>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a:off x="2573338" y="2817813"/>
              <a:ext cx="700088" cy="2835274"/>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8"/>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8"/>
            <p:cNvSpPr/>
            <p:nvPr/>
          </p:nvSpPr>
          <p:spPr>
            <a:xfrm>
              <a:off x="3148014" y="468286"/>
              <a:ext cx="1768475" cy="4262464"/>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8"/>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D1D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8"/>
          <p:cNvSpPr/>
          <p:nvPr/>
        </p:nvSpPr>
        <p:spPr>
          <a:xfrm>
            <a:off x="0" y="1159566"/>
            <a:ext cx="7560245" cy="453886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a:gsLst>
              <a:gs pos="0">
                <a:srgbClr val="922A0E"/>
              </a:gs>
              <a:gs pos="23000">
                <a:srgbClr val="922A0E"/>
              </a:gs>
              <a:gs pos="69000">
                <a:srgbClr val="7B230B"/>
              </a:gs>
              <a:gs pos="97000">
                <a:srgbClr val="73210B"/>
              </a:gs>
              <a:gs pos="100000">
                <a:srgbClr val="73210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txBox="1">
            <a:spLocks noGrp="1"/>
          </p:cNvSpPr>
          <p:nvPr>
            <p:ph type="title"/>
          </p:nvPr>
        </p:nvSpPr>
        <p:spPr>
          <a:xfrm>
            <a:off x="987215" y="1318590"/>
            <a:ext cx="5102100" cy="4220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ts val="5400"/>
              <a:buFont typeface="Century Gothic"/>
              <a:buNone/>
            </a:pPr>
            <a:r>
              <a:rPr lang="en-US" sz="5400">
                <a:solidFill>
                  <a:srgbClr val="FFFFFF"/>
                </a:solidFill>
              </a:rPr>
              <a:t>EXPLORATORY DATA ANALYSIS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464"/>
        <p:cNvGrpSpPr/>
        <p:nvPr/>
      </p:nvGrpSpPr>
      <p:grpSpPr>
        <a:xfrm>
          <a:off x="0" y="0"/>
          <a:ext cx="0" cy="0"/>
          <a:chOff x="0" y="0"/>
          <a:chExt cx="0" cy="0"/>
        </a:xfrm>
      </p:grpSpPr>
      <p:grpSp>
        <p:nvGrpSpPr>
          <p:cNvPr id="465" name="Google Shape;465;p39"/>
          <p:cNvGrpSpPr/>
          <p:nvPr/>
        </p:nvGrpSpPr>
        <p:grpSpPr>
          <a:xfrm>
            <a:off x="9" y="228600"/>
            <a:ext cx="2851523" cy="6638625"/>
            <a:chOff x="2487613" y="285750"/>
            <a:chExt cx="2428875" cy="5654676"/>
          </a:xfrm>
        </p:grpSpPr>
        <p:sp>
          <p:nvSpPr>
            <p:cNvPr id="466" name="Google Shape;466;p39"/>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9"/>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9"/>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9"/>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9"/>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9"/>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9"/>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9"/>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9"/>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9"/>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9"/>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9"/>
          <p:cNvGrpSpPr/>
          <p:nvPr/>
        </p:nvGrpSpPr>
        <p:grpSpPr>
          <a:xfrm>
            <a:off x="27225" y="-786"/>
            <a:ext cx="2356675" cy="6854040"/>
            <a:chOff x="6627813" y="194833"/>
            <a:chExt cx="1952625" cy="5678918"/>
          </a:xfrm>
        </p:grpSpPr>
        <p:sp>
          <p:nvSpPr>
            <p:cNvPr id="479" name="Google Shape;479;p39"/>
            <p:cNvSpPr/>
            <p:nvPr/>
          </p:nvSpPr>
          <p:spPr>
            <a:xfrm>
              <a:off x="6627813" y="194833"/>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9"/>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9"/>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9"/>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9"/>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9"/>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txBox="1">
            <a:spLocks noGrp="1"/>
          </p:cNvSpPr>
          <p:nvPr>
            <p:ph type="title"/>
          </p:nvPr>
        </p:nvSpPr>
        <p:spPr>
          <a:xfrm>
            <a:off x="1687669" y="624110"/>
            <a:ext cx="4137059" cy="128089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3200"/>
              <a:buFont typeface="Century Gothic"/>
              <a:buNone/>
            </a:pPr>
            <a:r>
              <a:rPr lang="en-US" sz="3200"/>
              <a:t>CORRELATION MAP</a:t>
            </a:r>
            <a:endParaRPr/>
          </a:p>
        </p:txBody>
      </p:sp>
      <p:sp>
        <p:nvSpPr>
          <p:cNvPr id="494" name="Google Shape;494;p39"/>
          <p:cNvSpPr txBox="1">
            <a:spLocks noGrp="1"/>
          </p:cNvSpPr>
          <p:nvPr>
            <p:ph type="body" idx="2"/>
          </p:nvPr>
        </p:nvSpPr>
        <p:spPr>
          <a:xfrm>
            <a:off x="1683956" y="2133600"/>
            <a:ext cx="4140772" cy="3777622"/>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800"/>
              <a:buChar char="🠶"/>
            </a:pPr>
            <a:r>
              <a:rPr lang="en-US">
                <a:solidFill>
                  <a:srgbClr val="000000"/>
                </a:solidFill>
              </a:rPr>
              <a:t>A heat map of correlation may give us a understanding of which variables are important</a:t>
            </a:r>
            <a:endParaRPr/>
          </a:p>
          <a:p>
            <a:pPr marL="342900" lvl="0" indent="-228600" algn="l" rtl="0">
              <a:spcBef>
                <a:spcPts val="1000"/>
              </a:spcBef>
              <a:spcAft>
                <a:spcPts val="0"/>
              </a:spcAft>
              <a:buSzPts val="1800"/>
              <a:buNone/>
            </a:pPr>
            <a:endParaRPr>
              <a:solidFill>
                <a:srgbClr val="000000"/>
              </a:solidFill>
            </a:endParaRPr>
          </a:p>
        </p:txBody>
      </p:sp>
      <p:pic>
        <p:nvPicPr>
          <p:cNvPr id="495" name="Google Shape;495;p39"/>
          <p:cNvPicPr preferRelativeResize="0">
            <a:picLocks noGrp="1"/>
          </p:cNvPicPr>
          <p:nvPr>
            <p:ph type="body" idx="1"/>
          </p:nvPr>
        </p:nvPicPr>
        <p:blipFill rotWithShape="1">
          <a:blip r:embed="rId3">
            <a:alphaModFix/>
          </a:blip>
          <a:srcRect/>
          <a:stretch/>
        </p:blipFill>
        <p:spPr>
          <a:xfrm>
            <a:off x="6091916" y="877078"/>
            <a:ext cx="5451627" cy="47838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3AB33-E7D2-304A-8733-5A9B19653CB6}"/>
              </a:ext>
            </a:extLst>
          </p:cNvPr>
          <p:cNvSpPr>
            <a:spLocks noGrp="1"/>
          </p:cNvSpPr>
          <p:nvPr>
            <p:ph type="title"/>
          </p:nvPr>
        </p:nvSpPr>
        <p:spPr>
          <a:xfrm>
            <a:off x="1667766" y="688656"/>
            <a:ext cx="8911687" cy="1280890"/>
          </a:xfrm>
        </p:spPr>
        <p:txBody>
          <a:bodyPr>
            <a:normAutofit/>
          </a:bodyPr>
          <a:lstStyle/>
          <a:p>
            <a:r>
              <a:rPr lang="en-US" sz="2800" u="sng" dirty="0"/>
              <a:t>KDE plot</a:t>
            </a:r>
          </a:p>
        </p:txBody>
      </p:sp>
      <p:sp>
        <p:nvSpPr>
          <p:cNvPr id="6" name="Content Placeholder 5">
            <a:extLst>
              <a:ext uri="{FF2B5EF4-FFF2-40B4-BE49-F238E27FC236}">
                <a16:creationId xmlns:a16="http://schemas.microsoft.com/office/drawing/2014/main" id="{6003ECF0-A736-7F4E-9D29-C5E34C246E21}"/>
              </a:ext>
            </a:extLst>
          </p:cNvPr>
          <p:cNvSpPr>
            <a:spLocks noGrp="1"/>
          </p:cNvSpPr>
          <p:nvPr>
            <p:ph sz="half" idx="2"/>
          </p:nvPr>
        </p:nvSpPr>
        <p:spPr>
          <a:xfrm>
            <a:off x="1172176" y="1491521"/>
            <a:ext cx="3190382" cy="3521542"/>
          </a:xfrm>
        </p:spPr>
        <p:txBody>
          <a:bodyPr/>
          <a:lstStyle/>
          <a:p>
            <a:r>
              <a:rPr lang="en-US" dirty="0"/>
              <a:t>Distribution of Survivors categorized by gender and age</a:t>
            </a:r>
          </a:p>
        </p:txBody>
      </p:sp>
      <p:pic>
        <p:nvPicPr>
          <p:cNvPr id="8" name="Picture 7">
            <a:extLst>
              <a:ext uri="{FF2B5EF4-FFF2-40B4-BE49-F238E27FC236}">
                <a16:creationId xmlns:a16="http://schemas.microsoft.com/office/drawing/2014/main" id="{BED5A3FB-6B4E-5343-B09E-6D9E6776350E}"/>
              </a:ext>
            </a:extLst>
          </p:cNvPr>
          <p:cNvPicPr>
            <a:picLocks noChangeAspect="1"/>
          </p:cNvPicPr>
          <p:nvPr/>
        </p:nvPicPr>
        <p:blipFill>
          <a:blip r:embed="rId2"/>
          <a:stretch>
            <a:fillRect/>
          </a:stretch>
        </p:blipFill>
        <p:spPr>
          <a:xfrm>
            <a:off x="4362558" y="1329100"/>
            <a:ext cx="7709475" cy="3802297"/>
          </a:xfrm>
          <a:prstGeom prst="rect">
            <a:avLst/>
          </a:prstGeom>
        </p:spPr>
      </p:pic>
    </p:spTree>
    <p:extLst>
      <p:ext uri="{BB962C8B-B14F-4D97-AF65-F5344CB8AC3E}">
        <p14:creationId xmlns:p14="http://schemas.microsoft.com/office/powerpoint/2010/main" val="2441379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3AB33-E7D2-304A-8733-5A9B19653CB6}"/>
              </a:ext>
            </a:extLst>
          </p:cNvPr>
          <p:cNvSpPr>
            <a:spLocks noGrp="1"/>
          </p:cNvSpPr>
          <p:nvPr>
            <p:ph type="title"/>
          </p:nvPr>
        </p:nvSpPr>
        <p:spPr>
          <a:xfrm>
            <a:off x="1721555" y="742444"/>
            <a:ext cx="8911687" cy="1280890"/>
          </a:xfrm>
        </p:spPr>
        <p:txBody>
          <a:bodyPr>
            <a:normAutofit/>
          </a:bodyPr>
          <a:lstStyle/>
          <a:p>
            <a:r>
              <a:rPr lang="en-US" sz="2800" u="sng" dirty="0"/>
              <a:t>KDE plot</a:t>
            </a:r>
            <a:endParaRPr lang="en-US" sz="2800" dirty="0"/>
          </a:p>
        </p:txBody>
      </p:sp>
      <p:sp>
        <p:nvSpPr>
          <p:cNvPr id="6" name="Content Placeholder 5">
            <a:extLst>
              <a:ext uri="{FF2B5EF4-FFF2-40B4-BE49-F238E27FC236}">
                <a16:creationId xmlns:a16="http://schemas.microsoft.com/office/drawing/2014/main" id="{6003ECF0-A736-7F4E-9D29-C5E34C246E21}"/>
              </a:ext>
            </a:extLst>
          </p:cNvPr>
          <p:cNvSpPr>
            <a:spLocks noGrp="1"/>
          </p:cNvSpPr>
          <p:nvPr>
            <p:ph sz="half" idx="2"/>
          </p:nvPr>
        </p:nvSpPr>
        <p:spPr>
          <a:xfrm>
            <a:off x="1058889" y="1642128"/>
            <a:ext cx="3190382" cy="3521542"/>
          </a:xfrm>
        </p:spPr>
        <p:txBody>
          <a:bodyPr/>
          <a:lstStyle/>
          <a:p>
            <a:r>
              <a:rPr lang="en-US" dirty="0"/>
              <a:t>Distribution of Survivors categorized by gender and ticket fare.</a:t>
            </a:r>
          </a:p>
        </p:txBody>
      </p:sp>
      <p:pic>
        <p:nvPicPr>
          <p:cNvPr id="2" name="Picture 1">
            <a:extLst>
              <a:ext uri="{FF2B5EF4-FFF2-40B4-BE49-F238E27FC236}">
                <a16:creationId xmlns:a16="http://schemas.microsoft.com/office/drawing/2014/main" id="{0C7C0977-E2C2-9C44-A72A-AB3A9E2769C4}"/>
              </a:ext>
            </a:extLst>
          </p:cNvPr>
          <p:cNvPicPr>
            <a:picLocks noChangeAspect="1"/>
          </p:cNvPicPr>
          <p:nvPr/>
        </p:nvPicPr>
        <p:blipFill>
          <a:blip r:embed="rId2"/>
          <a:stretch>
            <a:fillRect/>
          </a:stretch>
        </p:blipFill>
        <p:spPr>
          <a:xfrm>
            <a:off x="4256217" y="1410689"/>
            <a:ext cx="7935783" cy="4129499"/>
          </a:xfrm>
          <a:prstGeom prst="rect">
            <a:avLst/>
          </a:prstGeom>
        </p:spPr>
      </p:pic>
    </p:spTree>
    <p:extLst>
      <p:ext uri="{BB962C8B-B14F-4D97-AF65-F5344CB8AC3E}">
        <p14:creationId xmlns:p14="http://schemas.microsoft.com/office/powerpoint/2010/main" val="1777086743"/>
      </p:ext>
    </p:extLst>
  </p:cSld>
  <p:clrMapOvr>
    <a:masterClrMapping/>
  </p:clrMapOvr>
</p:sld>
</file>

<file path=ppt/theme/theme1.xml><?xml version="1.0" encoding="utf-8"?>
<a:theme xmlns:a="http://schemas.openxmlformats.org/drawingml/2006/main"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ustom 2">
      <a:dk1>
        <a:srgbClr val="FFFFFF"/>
      </a:dk1>
      <a:lt1>
        <a:srgbClr val="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543</Words>
  <Application>Microsoft Macintosh PowerPoint</Application>
  <PresentationFormat>Widescreen</PresentationFormat>
  <Paragraphs>117</Paragraphs>
  <Slides>24</Slides>
  <Notes>19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24</vt:i4>
      </vt:variant>
    </vt:vector>
  </HeadingPairs>
  <TitlesOfParts>
    <vt:vector size="32" baseType="lpstr">
      <vt:lpstr>Arial</vt:lpstr>
      <vt:lpstr>Century Gothic</vt:lpstr>
      <vt:lpstr>Noto Sans Symbols</vt:lpstr>
      <vt:lpstr>Wingdings 3</vt:lpstr>
      <vt:lpstr>Calibri</vt:lpstr>
      <vt:lpstr>Wisp</vt:lpstr>
      <vt:lpstr>Wisp</vt:lpstr>
      <vt:lpstr>Office Theme</vt:lpstr>
      <vt:lpstr>Titanic: Machine Learning from Disaster </vt:lpstr>
      <vt:lpstr>GOAL:To predict if a passenger survived the sinking of the Titanic or not </vt:lpstr>
      <vt:lpstr>Features</vt:lpstr>
      <vt:lpstr>Sample of dataset</vt:lpstr>
      <vt:lpstr>Project Phase and Status</vt:lpstr>
      <vt:lpstr>EXPLORATORY DATA ANALYSIS</vt:lpstr>
      <vt:lpstr>CORRELATION MAP</vt:lpstr>
      <vt:lpstr>KDE plot</vt:lpstr>
      <vt:lpstr>KDE plot</vt:lpstr>
      <vt:lpstr>Categorical distribution plot</vt:lpstr>
      <vt:lpstr>DATA CLEANING</vt:lpstr>
      <vt:lpstr>PowerPoint Presentation</vt:lpstr>
      <vt:lpstr>Fill missing values in variables </vt:lpstr>
      <vt:lpstr>Feature Engineering – Creating new variables </vt:lpstr>
      <vt:lpstr>Putting it all together</vt:lpstr>
      <vt:lpstr>MODELLING</vt:lpstr>
      <vt:lpstr>FEATURE IMPORTANCE</vt:lpstr>
      <vt:lpstr>MODEL SELECTION AND RFECV</vt:lpstr>
      <vt:lpstr>RESULT AND ANALYSIS</vt:lpstr>
      <vt:lpstr>A DIFFERENT APPROACH</vt:lpstr>
      <vt:lpstr>DATA CLEANING AND FEATURE CHOOSING</vt:lpstr>
      <vt:lpstr>TEST DATAFRAMES</vt:lpstr>
      <vt:lpstr>FINAL ANALYSIS</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Titanic: Machine Learning from Disaster </dc:title>
  <cp:lastModifiedBy>Sunil Kumar Mummadi</cp:lastModifiedBy>
  <cp:revision>1</cp:revision>
  <dcterms:modified xsi:type="dcterms:W3CDTF">2019-05-07T23:34:05Z</dcterms:modified>
</cp:coreProperties>
</file>